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7" r:id="rId6"/>
    <p:sldMasterId id="2147483700" r:id="rId7"/>
    <p:sldMasterId id="2147483713" r:id="rId8"/>
    <p:sldMasterId id="2147483727" r:id="rId9"/>
  </p:sldMasterIdLst>
  <p:notesMasterIdLst>
    <p:notesMasterId r:id="rId20"/>
  </p:notesMasterIdLst>
  <p:sldIdLst>
    <p:sldId id="256" r:id="rId10"/>
    <p:sldId id="978" r:id="rId11"/>
    <p:sldId id="259" r:id="rId12"/>
    <p:sldId id="1001" r:id="rId13"/>
    <p:sldId id="996" r:id="rId14"/>
    <p:sldId id="998" r:id="rId15"/>
    <p:sldId id="1003" r:id="rId16"/>
    <p:sldId id="1002" r:id="rId17"/>
    <p:sldId id="1004" r:id="rId18"/>
    <p:sldId id="1005" r:id="rId19"/>
  </p:sldIdLst>
  <p:sldSz cx="9144000" cy="6858000" type="screen4x3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5B7B6A-7A5C-9D80-F365-2F54AE822315}" name="SNEDEKER, EILEEN" initials="SE" userId="S::eileen.snedeker@eversource.com::d91d54d8-8295-4df3-adef-8031b039e1f1" providerId="AD"/>
  <p188:author id="{36F7D5B9-7A81-A553-3134-50CD41E3C308}" name="Lanham, Todd" initials="LT" userId="S::todd.lanham@eversource.com::86d511f4-f354-4b71-9dec-a410e1174a6d" providerId="AD"/>
  <p188:author id="{EC5C69BA-CF36-7089-331F-1CEBE62A0E0B}" name="Boericke, Meredith L" initials="BML" userId="S::meredith.boericke@eversource.com::6432d25c-6b0d-4878-b13a-e899de87a96b" providerId="AD"/>
  <p188:author id="{66B145EE-D726-8BD1-F8FF-7E6CB7128E2D}" name="mwatkins" initials="mw" userId="S::mwatkins_watkinsstrategies.com#ext#@eversourceenergy.onmicrosoft.com::3b04be0c-ee57-4aa4-a302-55399a5c6b94" providerId="AD"/>
  <p188:author id="{7E789FF4-7312-71A5-F3C0-0E7C055A1B78}" name="Watkins, Matthew" initials="WM" userId="S::matthew.watkins@eversource.com::15a06895-d934-4edc-bec4-a2a70c89a9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9"/>
    <a:srgbClr val="FF787C"/>
    <a:srgbClr val="FF9300"/>
    <a:srgbClr val="9437FF"/>
    <a:srgbClr val="D883FF"/>
    <a:srgbClr val="FF40FF"/>
    <a:srgbClr val="CBCFCE"/>
    <a:srgbClr val="B8B3A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F13F6-437B-F079-1D34-EA5D1678A649}" v="5" dt="2023-09-26T20:24:57.660"/>
    <p1510:client id="{33011F22-FBD5-F89D-E037-91E538E16D17}" v="2" dt="2023-09-26T19:57:14.815"/>
    <p1510:client id="{8744A58A-D733-F17B-36B1-FDB31E2B3794}" v="9" dt="2023-09-26T20:27:12.861"/>
    <p1510:client id="{A1F43775-CD17-3B2A-EC0C-5BD2F46F7B66}" v="58" dt="2023-09-26T00:45:45.411"/>
    <p1510:client id="{A631C1A9-A318-73F7-DC32-9E8966650FA3}" v="58" dt="2023-09-26T18:53:27.482"/>
    <p1510:client id="{D9D0FC6D-ED22-8421-1A96-BD33B33B4EF4}" v="4" dt="2023-09-25T20:44:01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/>
    <p:restoredTop sz="94706"/>
  </p:normalViewPr>
  <p:slideViewPr>
    <p:cSldViewPr snapToGrid="0">
      <p:cViewPr>
        <p:scale>
          <a:sx n="150" d="100"/>
          <a:sy n="150" d="100"/>
        </p:scale>
        <p:origin x="87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B1F500-895A-4C51-ADD0-2694B7CCF042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13C53E-8988-459D-A8EE-126C32823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BDBD84A-B3C2-46BC-8B7D-9456B1C6E2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7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87313"/>
            <a:ext cx="3933825" cy="2951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6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BDBD84A-B3C2-46BC-8B7D-9456B1C6E2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5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75" tIns="37788" rIns="75575" bIns="37788" rtlCol="0" anchor="ctr"/>
          <a:lstStyle/>
          <a:p>
            <a:pPr rtl="0"/>
            <a:endParaRPr lang="en-US" sz="965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200" y="6515101"/>
            <a:ext cx="1828800" cy="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rtl="0" eaLnBrk="1" hangingPunct="1">
              <a:defRPr/>
            </a:pPr>
            <a:r>
              <a:rPr lang="zh-cn" sz="911">
                <a:solidFill>
                  <a:schemeClr val="bg1"/>
                </a:solidFill>
              </a:rPr>
              <a:t>Safety First and Always</a:t>
            </a:r>
          </a:p>
        </p:txBody>
      </p:sp>
      <p:pic>
        <p:nvPicPr>
          <p:cNvPr id="9" name="Picture 15" descr="slide_Eversource_energy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371602"/>
            <a:ext cx="7772400" cy="1470025"/>
          </a:xfrm>
          <a:extLst>
            <a:ext uri="{FAA26D3D-D897-4be2-8F04-BA451C77F1D7}"/>
          </a:extLst>
        </p:spPr>
        <p:txBody>
          <a:bodyPr rtlCol="0"/>
          <a:lstStyle>
            <a:lvl1pPr algn="ctr">
              <a:defRPr sz="3322" smtClean="0"/>
            </a:lvl1pPr>
          </a:lstStyle>
          <a:p>
            <a:pPr lvl="0" rtl="0"/>
            <a:r>
              <a:rPr lang="zh-cn" noProof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extLst>
            <a:ext uri="{FAA26D3D-D897-4be2-8F04-BA451C77F1D7}"/>
          </a:extLst>
        </p:spPr>
        <p:txBody>
          <a:bodyPr rtlCol="0"/>
          <a:lstStyle>
            <a:lvl1pPr marL="0" indent="0" algn="ctr">
              <a:buFont typeface="Wingdings" pitchFamily="2" charset="2"/>
              <a:buNone/>
              <a:defRPr sz="1982" smtClean="0"/>
            </a:lvl1pPr>
          </a:lstStyle>
          <a:p>
            <a:pPr lvl="0" rtl="0"/>
            <a:r>
              <a:rPr lang="zh-cn" noProof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47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356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76450" cy="5715000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76950" cy="5715000"/>
          </a:xfrm>
        </p:spPr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11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8001000" cy="4724400"/>
          </a:xfrm>
        </p:spPr>
        <p:txBody>
          <a:bodyPr rtlCol="0"/>
          <a:lstStyle/>
          <a:p>
            <a:pPr lvl="0" rtl="0"/>
            <a:r>
              <a:rPr lang="zh-cn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3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924300" cy="22860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657600"/>
            <a:ext cx="3924300" cy="22860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6300" y="1219200"/>
            <a:ext cx="3924300" cy="47244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27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"/>
            <a:ext cx="9144001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6" y="64272"/>
            <a:ext cx="2435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 rtlCol="0"/>
          <a:lstStyle>
            <a:lvl1pPr algn="ctr">
              <a:defRPr sz="2700"/>
            </a:lvl1pPr>
          </a:lstStyle>
          <a:p>
            <a:pPr lvl="0" rtl="0"/>
            <a:r>
              <a:rPr lang="zh-cn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2"/>
            <a:ext cx="6400800" cy="1400175"/>
          </a:xfrm>
        </p:spPr>
        <p:txBody>
          <a:bodyPr rtlCol="0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 rtl="0"/>
            <a:r>
              <a:rPr lang="zh-cn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B68766D-945C-43F2-A2F1-49760D64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05700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CBCB675-F9B5-4A6C-B463-BD8F633B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494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000" b="1" cap="all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85F4DBF-8868-428E-B961-66890586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264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093118-3F91-4907-B6CE-F6D7D3FD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66409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50268E8-2963-4ABD-8E20-6C51534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0449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24DF9E-0F10-4DE4-BB36-6DB05ECF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815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65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FE7F315-D394-4A8D-9FCB-ACE6130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833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CE93292-E3EC-4B8F-9F39-6743DED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032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rtl="0"/>
            <a:r>
              <a:rPr lang="zh-cn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F4DF6C9-F3D3-45BA-A919-D231CF4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91009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F8368163-78BB-425D-96E1-19F077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9360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1" y="277815"/>
            <a:ext cx="2012950" cy="5818187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5"/>
            <a:ext cx="5888037" cy="5818187"/>
          </a:xfrm>
        </p:spPr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79497713-6AC8-4B3D-BB68-10A431A6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0493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762000"/>
            <a:ext cx="8093075" cy="519113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1485900"/>
            <a:ext cx="3968750" cy="46482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FF7B9EF-0A1D-4EFB-A84C-C39623F50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0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"/>
            <a:ext cx="9144001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6" y="64272"/>
            <a:ext cx="2435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 rtlCol="0"/>
          <a:lstStyle>
            <a:lvl1pPr algn="ctr">
              <a:defRPr sz="2700"/>
            </a:lvl1pPr>
          </a:lstStyle>
          <a:p>
            <a:pPr lvl="0" rtl="0"/>
            <a:r>
              <a:rPr lang="zh-cn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2"/>
            <a:ext cx="6400800" cy="1400175"/>
          </a:xfrm>
        </p:spPr>
        <p:txBody>
          <a:bodyPr rtlCol="0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 rtl="0"/>
            <a:r>
              <a:rPr lang="zh-cn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B68766D-945C-43F2-A2F1-49760D64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7034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CBCB675-F9B5-4A6C-B463-BD8F633B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7241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000" b="1" cap="all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85F4DBF-8868-428E-B961-66890586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0614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093118-3F91-4907-B6CE-F6D7D3FD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046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322" b="1" cap="all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rtlCol="0" anchor="b"/>
          <a:lstStyle>
            <a:lvl1pPr marL="0" indent="0">
              <a:buNone/>
              <a:defRPr sz="1661"/>
            </a:lvl1pPr>
            <a:lvl2pPr marL="377883" indent="0">
              <a:buNone/>
              <a:defRPr sz="1500"/>
            </a:lvl2pPr>
            <a:lvl3pPr marL="755767" indent="0">
              <a:buNone/>
              <a:defRPr sz="1340"/>
            </a:lvl3pPr>
            <a:lvl4pPr marL="1133650" indent="0">
              <a:buNone/>
              <a:defRPr sz="1178"/>
            </a:lvl4pPr>
            <a:lvl5pPr marL="1511534" indent="0">
              <a:buNone/>
              <a:defRPr sz="1178"/>
            </a:lvl5pPr>
            <a:lvl6pPr marL="1889417" indent="0">
              <a:buNone/>
              <a:defRPr sz="1178"/>
            </a:lvl6pPr>
            <a:lvl7pPr marL="2267300" indent="0">
              <a:buNone/>
              <a:defRPr sz="1178"/>
            </a:lvl7pPr>
            <a:lvl8pPr marL="2645183" indent="0">
              <a:buNone/>
              <a:defRPr sz="1178"/>
            </a:lvl8pPr>
            <a:lvl9pPr marL="3023067" indent="0">
              <a:buNone/>
              <a:defRPr sz="1178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13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50268E8-2963-4ABD-8E20-6C51534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731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24DF9E-0F10-4DE4-BB36-6DB05ECF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3332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FE7F315-D394-4A8D-9FCB-ACE6130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38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CE93292-E3EC-4B8F-9F39-6743DED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678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rtl="0"/>
            <a:r>
              <a:rPr lang="zh-cn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F4DF6C9-F3D3-45BA-A919-D231CF4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7766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F8368163-78BB-425D-96E1-19F077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7545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1" y="277815"/>
            <a:ext cx="2012950" cy="5818187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5"/>
            <a:ext cx="5888037" cy="5818187"/>
          </a:xfrm>
        </p:spPr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79497713-6AC8-4B3D-BB68-10A431A6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4943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762000"/>
            <a:ext cx="8093075" cy="519113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1485900"/>
            <a:ext cx="3968750" cy="46482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FF7B9EF-0A1D-4EFB-A84C-C39623F50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7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"/>
            <a:ext cx="9144001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6" y="64272"/>
            <a:ext cx="2435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 rtlCol="0"/>
          <a:lstStyle>
            <a:lvl1pPr algn="ctr">
              <a:defRPr sz="2700"/>
            </a:lvl1pPr>
          </a:lstStyle>
          <a:p>
            <a:pPr lvl="0" rtl="0"/>
            <a:r>
              <a:rPr lang="zh-cn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2"/>
            <a:ext cx="6400800" cy="1400175"/>
          </a:xfrm>
        </p:spPr>
        <p:txBody>
          <a:bodyPr rtlCol="0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 rtl="0"/>
            <a:r>
              <a:rPr lang="zh-cn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B68766D-945C-43F2-A2F1-49760D64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2624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CBCB675-F9B5-4A6C-B463-BD8F633B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997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038600" cy="4525962"/>
          </a:xfrm>
        </p:spPr>
        <p:txBody>
          <a:bodyPr rtlCol="0"/>
          <a:lstStyle>
            <a:lvl1pPr>
              <a:defRPr sz="2303"/>
            </a:lvl1pPr>
            <a:lvl2pPr>
              <a:defRPr sz="1982"/>
            </a:lvl2pPr>
            <a:lvl3pPr>
              <a:defRPr sz="166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17638"/>
            <a:ext cx="4038600" cy="4525962"/>
          </a:xfrm>
        </p:spPr>
        <p:txBody>
          <a:bodyPr rtlCol="0"/>
          <a:lstStyle>
            <a:lvl1pPr>
              <a:defRPr sz="2303"/>
            </a:lvl1pPr>
            <a:lvl2pPr>
              <a:defRPr sz="1982"/>
            </a:lvl2pPr>
            <a:lvl3pPr>
              <a:defRPr sz="166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68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000" b="1" cap="all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85F4DBF-8868-428E-B961-66890586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092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093118-3F91-4907-B6CE-F6D7D3FD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6489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50268E8-2963-4ABD-8E20-6C51534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803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24DF9E-0F10-4DE4-BB36-6DB05ECF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3165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FE7F315-D394-4A8D-9FCB-ACE6130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7562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CE93292-E3EC-4B8F-9F39-6743DED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90945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rtl="0"/>
            <a:r>
              <a:rPr lang="zh-cn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F4DF6C9-F3D3-45BA-A919-D231CF4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3218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F8368163-78BB-425D-96E1-19F077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48726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1" y="277815"/>
            <a:ext cx="2012950" cy="5818187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5"/>
            <a:ext cx="5888037" cy="5818187"/>
          </a:xfrm>
        </p:spPr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79497713-6AC8-4B3D-BB68-10A431A6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3847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762000"/>
            <a:ext cx="8093075" cy="519113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1485900"/>
            <a:ext cx="3968750" cy="46482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FF7B9EF-0A1D-4EFB-A84C-C39623F50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982" b="1"/>
            </a:lvl1pPr>
            <a:lvl2pPr marL="377883" indent="0">
              <a:buNone/>
              <a:defRPr sz="1661" b="1"/>
            </a:lvl2pPr>
            <a:lvl3pPr marL="755767" indent="0">
              <a:buNone/>
              <a:defRPr sz="1500" b="1"/>
            </a:lvl3pPr>
            <a:lvl4pPr marL="1133650" indent="0">
              <a:buNone/>
              <a:defRPr sz="1340" b="1"/>
            </a:lvl4pPr>
            <a:lvl5pPr marL="1511534" indent="0">
              <a:buNone/>
              <a:defRPr sz="1340" b="1"/>
            </a:lvl5pPr>
            <a:lvl6pPr marL="1889417" indent="0">
              <a:buNone/>
              <a:defRPr sz="1340" b="1"/>
            </a:lvl6pPr>
            <a:lvl7pPr marL="2267300" indent="0">
              <a:buNone/>
              <a:defRPr sz="1340" b="1"/>
            </a:lvl7pPr>
            <a:lvl8pPr marL="2645183" indent="0">
              <a:buNone/>
              <a:defRPr sz="1340" b="1"/>
            </a:lvl8pPr>
            <a:lvl9pPr marL="3023067" indent="0">
              <a:buNone/>
              <a:defRPr sz="134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982"/>
            </a:lvl1pPr>
            <a:lvl2pPr>
              <a:defRPr sz="1661"/>
            </a:lvl2pPr>
            <a:lvl3pPr>
              <a:defRPr sz="15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rtlCol="0" anchor="b"/>
          <a:lstStyle>
            <a:lvl1pPr marL="0" indent="0">
              <a:buNone/>
              <a:defRPr sz="1982" b="1"/>
            </a:lvl1pPr>
            <a:lvl2pPr marL="377883" indent="0">
              <a:buNone/>
              <a:defRPr sz="1661" b="1"/>
            </a:lvl2pPr>
            <a:lvl3pPr marL="755767" indent="0">
              <a:buNone/>
              <a:defRPr sz="1500" b="1"/>
            </a:lvl3pPr>
            <a:lvl4pPr marL="1133650" indent="0">
              <a:buNone/>
              <a:defRPr sz="1340" b="1"/>
            </a:lvl4pPr>
            <a:lvl5pPr marL="1511534" indent="0">
              <a:buNone/>
              <a:defRPr sz="1340" b="1"/>
            </a:lvl5pPr>
            <a:lvl6pPr marL="1889417" indent="0">
              <a:buNone/>
              <a:defRPr sz="1340" b="1"/>
            </a:lvl6pPr>
            <a:lvl7pPr marL="2267300" indent="0">
              <a:buNone/>
              <a:defRPr sz="1340" b="1"/>
            </a:lvl7pPr>
            <a:lvl8pPr marL="2645183" indent="0">
              <a:buNone/>
              <a:defRPr sz="1340" b="1"/>
            </a:lvl8pPr>
            <a:lvl9pPr marL="3023067" indent="0">
              <a:buNone/>
              <a:defRPr sz="134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 rtlCol="0"/>
          <a:lstStyle>
            <a:lvl1pPr>
              <a:defRPr sz="1982"/>
            </a:lvl1pPr>
            <a:lvl2pPr>
              <a:defRPr sz="1661"/>
            </a:lvl2pPr>
            <a:lvl3pPr>
              <a:defRPr sz="15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979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75" tIns="37788" rIns="75575" bIns="37788" rtlCol="0" anchor="ctr"/>
          <a:lstStyle/>
          <a:p>
            <a:pPr rtl="0"/>
            <a:endParaRPr lang="en-US" sz="965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200" y="6515101"/>
            <a:ext cx="1828800" cy="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rtl="0" eaLnBrk="1" hangingPunct="1">
              <a:defRPr/>
            </a:pPr>
            <a:r>
              <a:rPr lang="zh-cn" sz="911">
                <a:solidFill>
                  <a:schemeClr val="bg1"/>
                </a:solidFill>
              </a:rPr>
              <a:t>Safety First and Always</a:t>
            </a:r>
          </a:p>
        </p:txBody>
      </p:sp>
      <p:pic>
        <p:nvPicPr>
          <p:cNvPr id="9" name="Picture 15" descr="slide_Eversource_energy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371602"/>
            <a:ext cx="7772400" cy="1470025"/>
          </a:xfrm>
          <a:extLst>
            <a:ext uri="{FAA26D3D-D897-4be2-8F04-BA451C77F1D7}"/>
          </a:extLst>
        </p:spPr>
        <p:txBody>
          <a:bodyPr rtlCol="0"/>
          <a:lstStyle>
            <a:lvl1pPr algn="ctr">
              <a:defRPr sz="3322" smtClean="0"/>
            </a:lvl1pPr>
          </a:lstStyle>
          <a:p>
            <a:pPr lvl="0" rtl="0"/>
            <a:r>
              <a:rPr lang="zh-cn" noProof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extLst>
            <a:ext uri="{FAA26D3D-D897-4be2-8F04-BA451C77F1D7}"/>
          </a:extLst>
        </p:spPr>
        <p:txBody>
          <a:bodyPr rtlCol="0"/>
          <a:lstStyle>
            <a:lvl1pPr marL="0" indent="0" algn="ctr">
              <a:buFont typeface="Wingdings" pitchFamily="2" charset="2"/>
              <a:buNone/>
              <a:defRPr sz="1982" smtClean="0"/>
            </a:lvl1pPr>
          </a:lstStyle>
          <a:p>
            <a:pPr lvl="0" rtl="0"/>
            <a:r>
              <a:rPr lang="zh-cn" noProof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970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3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322" b="1" cap="all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rtlCol="0" anchor="b"/>
          <a:lstStyle>
            <a:lvl1pPr marL="0" indent="0">
              <a:buNone/>
              <a:defRPr sz="1661"/>
            </a:lvl1pPr>
            <a:lvl2pPr marL="377883" indent="0">
              <a:buNone/>
              <a:defRPr sz="1500"/>
            </a:lvl2pPr>
            <a:lvl3pPr marL="755767" indent="0">
              <a:buNone/>
              <a:defRPr sz="1340"/>
            </a:lvl3pPr>
            <a:lvl4pPr marL="1133650" indent="0">
              <a:buNone/>
              <a:defRPr sz="1178"/>
            </a:lvl4pPr>
            <a:lvl5pPr marL="1511534" indent="0">
              <a:buNone/>
              <a:defRPr sz="1178"/>
            </a:lvl5pPr>
            <a:lvl6pPr marL="1889417" indent="0">
              <a:buNone/>
              <a:defRPr sz="1178"/>
            </a:lvl6pPr>
            <a:lvl7pPr marL="2267300" indent="0">
              <a:buNone/>
              <a:defRPr sz="1178"/>
            </a:lvl7pPr>
            <a:lvl8pPr marL="2645183" indent="0">
              <a:buNone/>
              <a:defRPr sz="1178"/>
            </a:lvl8pPr>
            <a:lvl9pPr marL="3023067" indent="0">
              <a:buNone/>
              <a:defRPr sz="1178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497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038600" cy="4525962"/>
          </a:xfrm>
        </p:spPr>
        <p:txBody>
          <a:bodyPr rtlCol="0"/>
          <a:lstStyle>
            <a:lvl1pPr>
              <a:defRPr sz="2303"/>
            </a:lvl1pPr>
            <a:lvl2pPr>
              <a:defRPr sz="1982"/>
            </a:lvl2pPr>
            <a:lvl3pPr>
              <a:defRPr sz="166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17638"/>
            <a:ext cx="4038600" cy="4525962"/>
          </a:xfrm>
        </p:spPr>
        <p:txBody>
          <a:bodyPr rtlCol="0"/>
          <a:lstStyle>
            <a:lvl1pPr>
              <a:defRPr sz="2303"/>
            </a:lvl1pPr>
            <a:lvl2pPr>
              <a:defRPr sz="1982"/>
            </a:lvl2pPr>
            <a:lvl3pPr>
              <a:defRPr sz="166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377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982" b="1"/>
            </a:lvl1pPr>
            <a:lvl2pPr marL="377883" indent="0">
              <a:buNone/>
              <a:defRPr sz="1661" b="1"/>
            </a:lvl2pPr>
            <a:lvl3pPr marL="755767" indent="0">
              <a:buNone/>
              <a:defRPr sz="1500" b="1"/>
            </a:lvl3pPr>
            <a:lvl4pPr marL="1133650" indent="0">
              <a:buNone/>
              <a:defRPr sz="1340" b="1"/>
            </a:lvl4pPr>
            <a:lvl5pPr marL="1511534" indent="0">
              <a:buNone/>
              <a:defRPr sz="1340" b="1"/>
            </a:lvl5pPr>
            <a:lvl6pPr marL="1889417" indent="0">
              <a:buNone/>
              <a:defRPr sz="1340" b="1"/>
            </a:lvl6pPr>
            <a:lvl7pPr marL="2267300" indent="0">
              <a:buNone/>
              <a:defRPr sz="1340" b="1"/>
            </a:lvl7pPr>
            <a:lvl8pPr marL="2645183" indent="0">
              <a:buNone/>
              <a:defRPr sz="1340" b="1"/>
            </a:lvl8pPr>
            <a:lvl9pPr marL="3023067" indent="0">
              <a:buNone/>
              <a:defRPr sz="134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982"/>
            </a:lvl1pPr>
            <a:lvl2pPr>
              <a:defRPr sz="1661"/>
            </a:lvl2pPr>
            <a:lvl3pPr>
              <a:defRPr sz="15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rtlCol="0" anchor="b"/>
          <a:lstStyle>
            <a:lvl1pPr marL="0" indent="0">
              <a:buNone/>
              <a:defRPr sz="1982" b="1"/>
            </a:lvl1pPr>
            <a:lvl2pPr marL="377883" indent="0">
              <a:buNone/>
              <a:defRPr sz="1661" b="1"/>
            </a:lvl2pPr>
            <a:lvl3pPr marL="755767" indent="0">
              <a:buNone/>
              <a:defRPr sz="1500" b="1"/>
            </a:lvl3pPr>
            <a:lvl4pPr marL="1133650" indent="0">
              <a:buNone/>
              <a:defRPr sz="1340" b="1"/>
            </a:lvl4pPr>
            <a:lvl5pPr marL="1511534" indent="0">
              <a:buNone/>
              <a:defRPr sz="1340" b="1"/>
            </a:lvl5pPr>
            <a:lvl6pPr marL="1889417" indent="0">
              <a:buNone/>
              <a:defRPr sz="1340" b="1"/>
            </a:lvl6pPr>
            <a:lvl7pPr marL="2267300" indent="0">
              <a:buNone/>
              <a:defRPr sz="1340" b="1"/>
            </a:lvl7pPr>
            <a:lvl8pPr marL="2645183" indent="0">
              <a:buNone/>
              <a:defRPr sz="1340" b="1"/>
            </a:lvl8pPr>
            <a:lvl9pPr marL="3023067" indent="0">
              <a:buNone/>
              <a:defRPr sz="134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 rtlCol="0"/>
          <a:lstStyle>
            <a:lvl1pPr>
              <a:defRPr sz="1982"/>
            </a:lvl1pPr>
            <a:lvl2pPr>
              <a:defRPr sz="1661"/>
            </a:lvl2pPr>
            <a:lvl3pPr>
              <a:defRPr sz="15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5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274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303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661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625"/>
            </a:lvl1pPr>
            <a:lvl2pPr>
              <a:defRPr sz="2303"/>
            </a:lvl2pPr>
            <a:lvl3pPr>
              <a:defRPr sz="1982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178"/>
            </a:lvl1pPr>
            <a:lvl2pPr marL="377883" indent="0">
              <a:buNone/>
              <a:defRPr sz="1018"/>
            </a:lvl2pPr>
            <a:lvl3pPr marL="755767" indent="0">
              <a:buNone/>
              <a:defRPr sz="803"/>
            </a:lvl3pPr>
            <a:lvl4pPr marL="1133650" indent="0">
              <a:buNone/>
              <a:defRPr sz="750"/>
            </a:lvl4pPr>
            <a:lvl5pPr marL="1511534" indent="0">
              <a:buNone/>
              <a:defRPr sz="750"/>
            </a:lvl5pPr>
            <a:lvl6pPr marL="1889417" indent="0">
              <a:buNone/>
              <a:defRPr sz="750"/>
            </a:lvl6pPr>
            <a:lvl7pPr marL="2267300" indent="0">
              <a:buNone/>
              <a:defRPr sz="750"/>
            </a:lvl7pPr>
            <a:lvl8pPr marL="2645183" indent="0">
              <a:buNone/>
              <a:defRPr sz="750"/>
            </a:lvl8pPr>
            <a:lvl9pPr marL="3023067" indent="0">
              <a:buNone/>
              <a:defRPr sz="7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575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661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625"/>
            </a:lvl1pPr>
            <a:lvl2pPr marL="377883" indent="0">
              <a:buNone/>
              <a:defRPr sz="2303"/>
            </a:lvl2pPr>
            <a:lvl3pPr marL="755767" indent="0">
              <a:buNone/>
              <a:defRPr sz="1982"/>
            </a:lvl3pPr>
            <a:lvl4pPr marL="1133650" indent="0">
              <a:buNone/>
              <a:defRPr sz="1661"/>
            </a:lvl4pPr>
            <a:lvl5pPr marL="1511534" indent="0">
              <a:buNone/>
              <a:defRPr sz="1661"/>
            </a:lvl5pPr>
            <a:lvl6pPr marL="1889417" indent="0">
              <a:buNone/>
              <a:defRPr sz="1661"/>
            </a:lvl6pPr>
            <a:lvl7pPr marL="2267300" indent="0">
              <a:buNone/>
              <a:defRPr sz="1661"/>
            </a:lvl7pPr>
            <a:lvl8pPr marL="2645183" indent="0">
              <a:buNone/>
              <a:defRPr sz="1661"/>
            </a:lvl8pPr>
            <a:lvl9pPr marL="3023067" indent="0">
              <a:buNone/>
              <a:defRPr sz="1661"/>
            </a:lvl9pPr>
          </a:lstStyle>
          <a:p>
            <a:pPr lvl="0" rtl="0"/>
            <a:r>
              <a:rPr lang="zh-cn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178"/>
            </a:lvl1pPr>
            <a:lvl2pPr marL="377883" indent="0">
              <a:buNone/>
              <a:defRPr sz="1018"/>
            </a:lvl2pPr>
            <a:lvl3pPr marL="755767" indent="0">
              <a:buNone/>
              <a:defRPr sz="803"/>
            </a:lvl3pPr>
            <a:lvl4pPr marL="1133650" indent="0">
              <a:buNone/>
              <a:defRPr sz="750"/>
            </a:lvl4pPr>
            <a:lvl5pPr marL="1511534" indent="0">
              <a:buNone/>
              <a:defRPr sz="750"/>
            </a:lvl5pPr>
            <a:lvl6pPr marL="1889417" indent="0">
              <a:buNone/>
              <a:defRPr sz="750"/>
            </a:lvl6pPr>
            <a:lvl7pPr marL="2267300" indent="0">
              <a:buNone/>
              <a:defRPr sz="750"/>
            </a:lvl7pPr>
            <a:lvl8pPr marL="2645183" indent="0">
              <a:buNone/>
              <a:defRPr sz="750"/>
            </a:lvl8pPr>
            <a:lvl9pPr marL="3023067" indent="0">
              <a:buNone/>
              <a:defRPr sz="7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83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50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823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76450" cy="5715000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76950" cy="5715000"/>
          </a:xfrm>
        </p:spPr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4335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8001000" cy="4724400"/>
          </a:xfrm>
        </p:spPr>
        <p:txBody>
          <a:bodyPr rtlCol="0"/>
          <a:lstStyle/>
          <a:p>
            <a:pPr lvl="0" rtl="0"/>
            <a:r>
              <a:rPr lang="zh-cn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897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924300" cy="22860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657600"/>
            <a:ext cx="3924300" cy="22860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6300" y="1219200"/>
            <a:ext cx="3924300" cy="47244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29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"/>
            <a:ext cx="9144001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6" y="64272"/>
            <a:ext cx="2435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 rtlCol="0"/>
          <a:lstStyle>
            <a:lvl1pPr algn="ctr">
              <a:defRPr sz="2700"/>
            </a:lvl1pPr>
          </a:lstStyle>
          <a:p>
            <a:pPr lvl="0" rtl="0"/>
            <a:r>
              <a:rPr lang="zh-cn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2"/>
            <a:ext cx="6400800" cy="1400175"/>
          </a:xfrm>
        </p:spPr>
        <p:txBody>
          <a:bodyPr rtlCol="0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 rtl="0"/>
            <a:r>
              <a:rPr lang="zh-cn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B68766D-945C-43F2-A2F1-49760D64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5674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CBCB675-F9B5-4A6C-B463-BD8F633B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4208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000" b="1" cap="all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85F4DBF-8868-428E-B961-66890586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8886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093118-3F91-4907-B6CE-F6D7D3FD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3784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50268E8-2963-4ABD-8E20-6C51534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3359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24DF9E-0F10-4DE4-BB36-6DB05ECF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126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FE7F315-D394-4A8D-9FCB-ACE6130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551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1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CE93292-E3EC-4B8F-9F39-6743DED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4446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rtl="0"/>
            <a:r>
              <a:rPr lang="zh-cn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F4DF6C9-F3D3-45BA-A919-D231CF4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9740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F8368163-78BB-425D-96E1-19F077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37622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1" y="277815"/>
            <a:ext cx="2012950" cy="5818187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5"/>
            <a:ext cx="5888037" cy="5818187"/>
          </a:xfrm>
        </p:spPr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79497713-6AC8-4B3D-BB68-10A431A6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2642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762000"/>
            <a:ext cx="8093075" cy="519113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1485900"/>
            <a:ext cx="3968750" cy="4648200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FF7B9EF-0A1D-4EFB-A84C-C39623F50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661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625"/>
            </a:lvl1pPr>
            <a:lvl2pPr>
              <a:defRPr sz="2303"/>
            </a:lvl2pPr>
            <a:lvl3pPr>
              <a:defRPr sz="1982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178"/>
            </a:lvl1pPr>
            <a:lvl2pPr marL="377883" indent="0">
              <a:buNone/>
              <a:defRPr sz="1018"/>
            </a:lvl2pPr>
            <a:lvl3pPr marL="755767" indent="0">
              <a:buNone/>
              <a:defRPr sz="803"/>
            </a:lvl3pPr>
            <a:lvl4pPr marL="1133650" indent="0">
              <a:buNone/>
              <a:defRPr sz="750"/>
            </a:lvl4pPr>
            <a:lvl5pPr marL="1511534" indent="0">
              <a:buNone/>
              <a:defRPr sz="750"/>
            </a:lvl5pPr>
            <a:lvl6pPr marL="1889417" indent="0">
              <a:buNone/>
              <a:defRPr sz="750"/>
            </a:lvl6pPr>
            <a:lvl7pPr marL="2267300" indent="0">
              <a:buNone/>
              <a:defRPr sz="750"/>
            </a:lvl7pPr>
            <a:lvl8pPr marL="2645183" indent="0">
              <a:buNone/>
              <a:defRPr sz="750"/>
            </a:lvl8pPr>
            <a:lvl9pPr marL="3023067" indent="0">
              <a:buNone/>
              <a:defRPr sz="7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99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661" b="1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625"/>
            </a:lvl1pPr>
            <a:lvl2pPr marL="377883" indent="0">
              <a:buNone/>
              <a:defRPr sz="2303"/>
            </a:lvl2pPr>
            <a:lvl3pPr marL="755767" indent="0">
              <a:buNone/>
              <a:defRPr sz="1982"/>
            </a:lvl3pPr>
            <a:lvl4pPr marL="1133650" indent="0">
              <a:buNone/>
              <a:defRPr sz="1661"/>
            </a:lvl4pPr>
            <a:lvl5pPr marL="1511534" indent="0">
              <a:buNone/>
              <a:defRPr sz="1661"/>
            </a:lvl5pPr>
            <a:lvl6pPr marL="1889417" indent="0">
              <a:buNone/>
              <a:defRPr sz="1661"/>
            </a:lvl6pPr>
            <a:lvl7pPr marL="2267300" indent="0">
              <a:buNone/>
              <a:defRPr sz="1661"/>
            </a:lvl7pPr>
            <a:lvl8pPr marL="2645183" indent="0">
              <a:buNone/>
              <a:defRPr sz="1661"/>
            </a:lvl8pPr>
            <a:lvl9pPr marL="3023067" indent="0">
              <a:buNone/>
              <a:defRPr sz="1661"/>
            </a:lvl9pPr>
          </a:lstStyle>
          <a:p>
            <a:pPr lvl="0" rtl="0"/>
            <a:r>
              <a:rPr lang="zh-cn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178"/>
            </a:lvl1pPr>
            <a:lvl2pPr marL="377883" indent="0">
              <a:buNone/>
              <a:defRPr sz="1018"/>
            </a:lvl2pPr>
            <a:lvl3pPr marL="755767" indent="0">
              <a:buNone/>
              <a:defRPr sz="803"/>
            </a:lvl3pPr>
            <a:lvl4pPr marL="1133650" indent="0">
              <a:buNone/>
              <a:defRPr sz="750"/>
            </a:lvl4pPr>
            <a:lvl5pPr marL="1511534" indent="0">
              <a:buNone/>
              <a:defRPr sz="750"/>
            </a:lvl5pPr>
            <a:lvl6pPr marL="1889417" indent="0">
              <a:buNone/>
              <a:defRPr sz="750"/>
            </a:lvl6pPr>
            <a:lvl7pPr marL="2267300" indent="0">
              <a:buNone/>
              <a:defRPr sz="750"/>
            </a:lvl7pPr>
            <a:lvl8pPr marL="2645183" indent="0">
              <a:buNone/>
              <a:defRPr sz="750"/>
            </a:lvl8pPr>
            <a:lvl9pPr marL="3023067" indent="0">
              <a:buNone/>
              <a:defRPr sz="7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71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</a:bodyPr>
          <a:lstStyle>
            <a:lvl1pPr algn="r">
              <a:defRPr sz="1178"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457200" y="6515101"/>
            <a:ext cx="1828800" cy="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rtl="0" eaLnBrk="1" hangingPunct="1">
              <a:defRPr/>
            </a:pPr>
            <a:r>
              <a:rPr lang="zh-cn" sz="911">
                <a:solidFill>
                  <a:schemeClr val="bg1"/>
                </a:solidFill>
              </a:rPr>
              <a:t>Safety First and Always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75" tIns="37788" rIns="75575" bIns="37788" rtlCol="0" anchor="ctr"/>
          <a:lstStyle/>
          <a:p>
            <a:pPr rtl="0"/>
            <a:endParaRPr lang="en-US" sz="965"/>
          </a:p>
        </p:txBody>
      </p:sp>
      <p:pic>
        <p:nvPicPr>
          <p:cNvPr id="4" name="Picture 17" descr="slide_Eversource_energy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5pPr>
      <a:lvl6pPr marL="377883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6pPr>
      <a:lvl7pPr marL="755767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7pPr>
      <a:lvl8pPr marL="1133650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8pPr>
      <a:lvl9pPr marL="1511534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9pPr>
    </p:titleStyle>
    <p:bodyStyle>
      <a:lvl1pPr marL="283412" indent="-283412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166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1pPr>
      <a:lvl2pPr marL="614060" indent="-236177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Arial" charset="0"/>
        <a:buChar char="–"/>
        <a:defRPr sz="1661">
          <a:solidFill>
            <a:schemeClr val="tx1"/>
          </a:solidFill>
          <a:latin typeface="Arial" charset="0"/>
          <a:ea typeface="MS PGothic" pitchFamily="34" charset="-128"/>
        </a:defRPr>
      </a:lvl2pPr>
      <a:lvl3pPr marL="944708" indent="-188942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1661">
          <a:solidFill>
            <a:schemeClr val="tx1"/>
          </a:solidFill>
          <a:latin typeface="Arial" charset="0"/>
          <a:ea typeface="MS PGothic" pitchFamily="34" charset="-128"/>
        </a:defRPr>
      </a:lvl3pPr>
      <a:lvl4pPr marL="1322592" indent="-188942" algn="l" rtl="0" eaLnBrk="1" fontAlgn="base" hangingPunct="1">
        <a:spcBef>
          <a:spcPct val="20000"/>
        </a:spcBef>
        <a:spcAft>
          <a:spcPct val="0"/>
        </a:spcAft>
        <a:buChar char="–"/>
        <a:defRPr sz="1661">
          <a:solidFill>
            <a:schemeClr val="tx1"/>
          </a:solidFill>
          <a:latin typeface="Arial" charset="0"/>
          <a:ea typeface="MS PGothic" pitchFamily="34" charset="-128"/>
        </a:defRPr>
      </a:lvl4pPr>
      <a:lvl5pPr marL="1700475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  <a:ea typeface="MS PGothic" pitchFamily="34" charset="-128"/>
        </a:defRPr>
      </a:lvl5pPr>
      <a:lvl6pPr marL="2078359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6pPr>
      <a:lvl7pPr marL="2456242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7pPr>
      <a:lvl8pPr marL="2834125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8pPr>
      <a:lvl9pPr marL="3212009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883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576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65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534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41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730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183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306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revised slide top eversource circle 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slide_Eversource_energy_white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434977"/>
            <a:ext cx="160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ChangeArrowheads="1"/>
          </p:cNvSpPr>
          <p:nvPr/>
        </p:nvSpPr>
        <p:spPr bwMode="auto">
          <a:xfrm>
            <a:off x="6200776" y="57922"/>
            <a:ext cx="2943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4" y="141290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fld id="{DC3E6786-97C0-4074-8DC7-AEAABDD1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revised slide top eversource circle 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slide_Eversource_energy_white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434977"/>
            <a:ext cx="160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ChangeArrowheads="1"/>
          </p:cNvSpPr>
          <p:nvPr/>
        </p:nvSpPr>
        <p:spPr bwMode="auto">
          <a:xfrm>
            <a:off x="6200776" y="57922"/>
            <a:ext cx="2943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4" y="141290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fld id="{DC3E6786-97C0-4074-8DC7-AEAABDD1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revised slide top eversource circle 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slide_Eversource_energy_white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434977"/>
            <a:ext cx="160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ChangeArrowheads="1"/>
          </p:cNvSpPr>
          <p:nvPr/>
        </p:nvSpPr>
        <p:spPr bwMode="auto">
          <a:xfrm>
            <a:off x="6200776" y="57922"/>
            <a:ext cx="2943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4" y="141290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fld id="{DC3E6786-97C0-4074-8DC7-AEAABDD1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</a:bodyPr>
          <a:lstStyle>
            <a:lvl1pPr algn="r">
              <a:defRPr sz="1178"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457200" y="6515101"/>
            <a:ext cx="1828800" cy="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rtl="0" eaLnBrk="1" hangingPunct="1">
              <a:defRPr/>
            </a:pPr>
            <a:r>
              <a:rPr lang="zh-cn" sz="911">
                <a:solidFill>
                  <a:schemeClr val="bg1"/>
                </a:solidFill>
              </a:rPr>
              <a:t>Safety First and Always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75" tIns="37788" rIns="75575" bIns="37788" rtlCol="0" anchor="ctr"/>
          <a:lstStyle/>
          <a:p>
            <a:pPr rtl="0"/>
            <a:endParaRPr lang="en-US" sz="965"/>
          </a:p>
        </p:txBody>
      </p:sp>
      <p:pic>
        <p:nvPicPr>
          <p:cNvPr id="4" name="Picture 17" descr="slide_Eversource_energy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5pPr>
      <a:lvl6pPr marL="377883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6pPr>
      <a:lvl7pPr marL="755767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7pPr>
      <a:lvl8pPr marL="1133650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8pPr>
      <a:lvl9pPr marL="1511534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9pPr>
    </p:titleStyle>
    <p:bodyStyle>
      <a:lvl1pPr marL="283412" indent="-283412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166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1pPr>
      <a:lvl2pPr marL="614060" indent="-236177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Arial" charset="0"/>
        <a:buChar char="–"/>
        <a:defRPr sz="1661">
          <a:solidFill>
            <a:schemeClr val="tx1"/>
          </a:solidFill>
          <a:latin typeface="Arial" charset="0"/>
          <a:ea typeface="MS PGothic" pitchFamily="34" charset="-128"/>
        </a:defRPr>
      </a:lvl2pPr>
      <a:lvl3pPr marL="944708" indent="-188942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1661">
          <a:solidFill>
            <a:schemeClr val="tx1"/>
          </a:solidFill>
          <a:latin typeface="Arial" charset="0"/>
          <a:ea typeface="MS PGothic" pitchFamily="34" charset="-128"/>
        </a:defRPr>
      </a:lvl3pPr>
      <a:lvl4pPr marL="1322592" indent="-188942" algn="l" rtl="0" eaLnBrk="1" fontAlgn="base" hangingPunct="1">
        <a:spcBef>
          <a:spcPct val="20000"/>
        </a:spcBef>
        <a:spcAft>
          <a:spcPct val="0"/>
        </a:spcAft>
        <a:buChar char="–"/>
        <a:defRPr sz="1661">
          <a:solidFill>
            <a:schemeClr val="tx1"/>
          </a:solidFill>
          <a:latin typeface="Arial" charset="0"/>
          <a:ea typeface="MS PGothic" pitchFamily="34" charset="-128"/>
        </a:defRPr>
      </a:lvl4pPr>
      <a:lvl5pPr marL="1700475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  <a:ea typeface="MS PGothic" pitchFamily="34" charset="-128"/>
        </a:defRPr>
      </a:lvl5pPr>
      <a:lvl6pPr marL="2078359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6pPr>
      <a:lvl7pPr marL="2456242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7pPr>
      <a:lvl8pPr marL="2834125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8pPr>
      <a:lvl9pPr marL="3212009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883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576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65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534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41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730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183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306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revised slide top eversource circle 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slide_Eversource_energy_white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434977"/>
            <a:ext cx="160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ChangeArrowheads="1"/>
          </p:cNvSpPr>
          <p:nvPr/>
        </p:nvSpPr>
        <p:spPr bwMode="auto">
          <a:xfrm>
            <a:off x="6200776" y="57922"/>
            <a:ext cx="2943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4" y="141290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fld id="{DC3E6786-97C0-4074-8DC7-AEAABDD1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g"/><Relationship Id="rId7" Type="http://schemas.openxmlformats.org/officeDocument/2006/relationships/hyperlink" Target="mailto:kkelleher@cambridgem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://www.eversource.com/greater-cambridge-energy-progr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C8C5-CBD2-810B-D1F9-EBC3E445B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大剑桥电力项目</a:t>
            </a:r>
            <a:b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（Greater Cambridge Energy Program）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(GCEP)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社区更新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F9DFF-FCED-3478-52A7-928920348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2023 年 10 月 4 日</a:t>
            </a:r>
          </a:p>
        </p:txBody>
      </p:sp>
    </p:spTree>
    <p:extLst>
      <p:ext uri="{BB962C8B-B14F-4D97-AF65-F5344CB8AC3E}">
        <p14:creationId xmlns:p14="http://schemas.microsoft.com/office/powerpoint/2010/main" val="2675828166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014032" y="2137312"/>
            <a:ext cx="2975985" cy="2860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rtl="0">
              <a:defRPr/>
            </a:pPr>
            <a:endParaRPr sz="135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73530" y="5762228"/>
            <a:ext cx="173984" cy="152781"/>
          </a:xfrm>
          <a:prstGeom prst="rect">
            <a:avLst/>
          </a:prstGeom>
        </p:spPr>
        <p:txBody>
          <a:bodyPr wrap="square" lIns="0" tIns="7310" rIns="0" bIns="0" rtlCol="0">
            <a:noAutofit/>
          </a:bodyPr>
          <a:lstStyle/>
          <a:p>
            <a:pPr marL="9525" rtl="0">
              <a:lnSpc>
                <a:spcPts val="1151"/>
              </a:lnSpc>
              <a:defRPr/>
            </a:pPr>
            <a:endParaRPr sz="105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A6209-D8BD-4571-B2F1-0908ADBF2504}"/>
              </a:ext>
            </a:extLst>
          </p:cNvPr>
          <p:cNvGrpSpPr/>
          <p:nvPr/>
        </p:nvGrpSpPr>
        <p:grpSpPr>
          <a:xfrm>
            <a:off x="4831207" y="1404479"/>
            <a:ext cx="3735672" cy="2741416"/>
            <a:chOff x="4673523" y="1877814"/>
            <a:chExt cx="4398347" cy="3655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5FBF7B-73F5-467F-A5D1-C79F6F210625}"/>
                </a:ext>
              </a:extLst>
            </p:cNvPr>
            <p:cNvSpPr txBox="1"/>
            <p:nvPr/>
          </p:nvSpPr>
          <p:spPr>
            <a:xfrm>
              <a:off x="5889399" y="4753334"/>
              <a:ext cx="222058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zh-cn" sz="1600" dirty="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扫描二维码以获取我们的更新信息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87F30AB-09D6-4A3E-8AE8-3DFF7FDFAC0D}"/>
                </a:ext>
              </a:extLst>
            </p:cNvPr>
            <p:cNvGrpSpPr/>
            <p:nvPr/>
          </p:nvGrpSpPr>
          <p:grpSpPr>
            <a:xfrm>
              <a:off x="4673523" y="1877814"/>
              <a:ext cx="4178811" cy="1289055"/>
              <a:chOff x="4624037" y="2554760"/>
              <a:chExt cx="3706901" cy="128905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01738" y="3676720"/>
                <a:ext cx="239827" cy="167095"/>
              </a:xfrm>
              <a:custGeom>
                <a:avLst/>
                <a:gdLst/>
                <a:ahLst/>
                <a:cxnLst/>
                <a:rect l="l" t="t" r="r" b="b"/>
                <a:pathLst>
                  <a:path w="239827" h="167095">
                    <a:moveTo>
                      <a:pt x="121712" y="106523"/>
                    </a:moveTo>
                    <a:lnTo>
                      <a:pt x="118115" y="106523"/>
                    </a:lnTo>
                    <a:lnTo>
                      <a:pt x="115716" y="104136"/>
                    </a:lnTo>
                    <a:lnTo>
                      <a:pt x="26980" y="17903"/>
                    </a:lnTo>
                    <a:lnTo>
                      <a:pt x="213146" y="17903"/>
                    </a:lnTo>
                    <a:lnTo>
                      <a:pt x="239827" y="0"/>
                    </a:lnTo>
                    <a:lnTo>
                      <a:pt x="0" y="0"/>
                    </a:lnTo>
                    <a:lnTo>
                      <a:pt x="0" y="167095"/>
                    </a:lnTo>
                    <a:lnTo>
                      <a:pt x="239827" y="167095"/>
                    </a:lnTo>
                    <a:lnTo>
                      <a:pt x="221840" y="25959"/>
                    </a:lnTo>
                    <a:lnTo>
                      <a:pt x="221840" y="140837"/>
                    </a:lnTo>
                    <a:lnTo>
                      <a:pt x="163382" y="82652"/>
                    </a:lnTo>
                    <a:lnTo>
                      <a:pt x="213446" y="149192"/>
                    </a:lnTo>
                    <a:lnTo>
                      <a:pt x="26680" y="149192"/>
                    </a:lnTo>
                    <a:lnTo>
                      <a:pt x="17987" y="141136"/>
                    </a:lnTo>
                    <a:lnTo>
                      <a:pt x="17987" y="25661"/>
                    </a:lnTo>
                    <a:lnTo>
                      <a:pt x="76444" y="82652"/>
                    </a:lnTo>
                    <a:lnTo>
                      <a:pt x="85138" y="91007"/>
                    </a:lnTo>
                    <a:lnTo>
                      <a:pt x="107622" y="112789"/>
                    </a:lnTo>
                    <a:lnTo>
                      <a:pt x="111219" y="116071"/>
                    </a:lnTo>
                    <a:lnTo>
                      <a:pt x="115716" y="117862"/>
                    </a:lnTo>
                    <a:lnTo>
                      <a:pt x="124710" y="117862"/>
                    </a:lnTo>
                    <a:lnTo>
                      <a:pt x="124110" y="104136"/>
                    </a:lnTo>
                    <a:lnTo>
                      <a:pt x="121712" y="106523"/>
                    </a:lnTo>
                    <a:close/>
                  </a:path>
                  <a:path w="239827" h="167095">
                    <a:moveTo>
                      <a:pt x="76444" y="82652"/>
                    </a:moveTo>
                    <a:lnTo>
                      <a:pt x="17987" y="141136"/>
                    </a:lnTo>
                    <a:lnTo>
                      <a:pt x="26680" y="149192"/>
                    </a:lnTo>
                    <a:lnTo>
                      <a:pt x="85138" y="91007"/>
                    </a:lnTo>
                    <a:lnTo>
                      <a:pt x="76444" y="82652"/>
                    </a:lnTo>
                    <a:close/>
                  </a:path>
                  <a:path w="239827" h="167095">
                    <a:moveTo>
                      <a:pt x="239827" y="167095"/>
                    </a:moveTo>
                    <a:lnTo>
                      <a:pt x="239827" y="0"/>
                    </a:lnTo>
                    <a:lnTo>
                      <a:pt x="213146" y="17903"/>
                    </a:lnTo>
                    <a:lnTo>
                      <a:pt x="124110" y="104136"/>
                    </a:lnTo>
                    <a:lnTo>
                      <a:pt x="124710" y="117862"/>
                    </a:lnTo>
                    <a:lnTo>
                      <a:pt x="129207" y="116071"/>
                    </a:lnTo>
                    <a:lnTo>
                      <a:pt x="132804" y="112789"/>
                    </a:lnTo>
                    <a:lnTo>
                      <a:pt x="155288" y="91007"/>
                    </a:lnTo>
                    <a:lnTo>
                      <a:pt x="213446" y="149192"/>
                    </a:lnTo>
                    <a:lnTo>
                      <a:pt x="163382" y="82652"/>
                    </a:lnTo>
                    <a:lnTo>
                      <a:pt x="221840" y="25959"/>
                    </a:lnTo>
                    <a:lnTo>
                      <a:pt x="239827" y="16709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defRPr/>
                </a:pPr>
                <a:endParaRPr sz="160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701871" y="3278202"/>
                <a:ext cx="67696" cy="67733"/>
              </a:xfrm>
              <a:custGeom>
                <a:avLst/>
                <a:gdLst/>
                <a:ahLst/>
                <a:cxnLst/>
                <a:rect l="l" t="t" r="r" b="b"/>
                <a:pathLst>
                  <a:path w="67696" h="67733">
                    <a:moveTo>
                      <a:pt x="63819" y="63257"/>
                    </a:moveTo>
                    <a:lnTo>
                      <a:pt x="66205" y="60870"/>
                    </a:lnTo>
                    <a:lnTo>
                      <a:pt x="67696" y="57588"/>
                    </a:lnTo>
                    <a:lnTo>
                      <a:pt x="67696" y="50427"/>
                    </a:lnTo>
                    <a:lnTo>
                      <a:pt x="66205" y="47144"/>
                    </a:lnTo>
                    <a:lnTo>
                      <a:pt x="63819" y="44757"/>
                    </a:lnTo>
                    <a:lnTo>
                      <a:pt x="22664" y="3879"/>
                    </a:lnTo>
                    <a:lnTo>
                      <a:pt x="20279" y="1491"/>
                    </a:lnTo>
                    <a:lnTo>
                      <a:pt x="16998" y="0"/>
                    </a:lnTo>
                    <a:lnTo>
                      <a:pt x="10437" y="0"/>
                    </a:lnTo>
                    <a:lnTo>
                      <a:pt x="6859" y="1491"/>
                    </a:lnTo>
                    <a:lnTo>
                      <a:pt x="4473" y="3879"/>
                    </a:lnTo>
                    <a:lnTo>
                      <a:pt x="0" y="8354"/>
                    </a:lnTo>
                    <a:lnTo>
                      <a:pt x="59345" y="67733"/>
                    </a:lnTo>
                    <a:lnTo>
                      <a:pt x="63819" y="6325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defRPr/>
                </a:pPr>
                <a:endParaRPr sz="160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672944" y="3295807"/>
                <a:ext cx="220683" cy="221103"/>
              </a:xfrm>
              <a:custGeom>
                <a:avLst/>
                <a:gdLst/>
                <a:ahLst/>
                <a:cxnLst/>
                <a:rect l="l" t="t" r="r" b="b"/>
                <a:pathLst>
                  <a:path w="220683" h="221103">
                    <a:moveTo>
                      <a:pt x="143742" y="150982"/>
                    </a:moveTo>
                    <a:lnTo>
                      <a:pt x="69783" y="77281"/>
                    </a:lnTo>
                    <a:lnTo>
                      <a:pt x="67994" y="74297"/>
                    </a:lnTo>
                    <a:lnTo>
                      <a:pt x="67994" y="71314"/>
                    </a:lnTo>
                    <a:lnTo>
                      <a:pt x="69783" y="68330"/>
                    </a:lnTo>
                    <a:lnTo>
                      <a:pt x="79028" y="59378"/>
                    </a:lnTo>
                    <a:lnTo>
                      <a:pt x="19682" y="0"/>
                    </a:lnTo>
                    <a:lnTo>
                      <a:pt x="15805" y="3879"/>
                    </a:lnTo>
                    <a:lnTo>
                      <a:pt x="12227" y="7459"/>
                    </a:lnTo>
                    <a:lnTo>
                      <a:pt x="9841" y="9846"/>
                    </a:lnTo>
                    <a:lnTo>
                      <a:pt x="3876" y="15516"/>
                    </a:lnTo>
                    <a:lnTo>
                      <a:pt x="298" y="22975"/>
                    </a:lnTo>
                    <a:lnTo>
                      <a:pt x="0" y="31032"/>
                    </a:lnTo>
                    <a:lnTo>
                      <a:pt x="324" y="43731"/>
                    </a:lnTo>
                    <a:lnTo>
                      <a:pt x="2622" y="56123"/>
                    </a:lnTo>
                    <a:lnTo>
                      <a:pt x="6310" y="68266"/>
                    </a:lnTo>
                    <a:lnTo>
                      <a:pt x="12412" y="81258"/>
                    </a:lnTo>
                    <a:lnTo>
                      <a:pt x="18841" y="92251"/>
                    </a:lnTo>
                    <a:lnTo>
                      <a:pt x="24752" y="101152"/>
                    </a:lnTo>
                    <a:lnTo>
                      <a:pt x="32051" y="111706"/>
                    </a:lnTo>
                    <a:lnTo>
                      <a:pt x="39698" y="121981"/>
                    </a:lnTo>
                    <a:lnTo>
                      <a:pt x="47686" y="131965"/>
                    </a:lnTo>
                    <a:lnTo>
                      <a:pt x="56009" y="141650"/>
                    </a:lnTo>
                    <a:lnTo>
                      <a:pt x="64660" y="151026"/>
                    </a:lnTo>
                    <a:lnTo>
                      <a:pt x="73633" y="160082"/>
                    </a:lnTo>
                    <a:lnTo>
                      <a:pt x="82920" y="168809"/>
                    </a:lnTo>
                    <a:lnTo>
                      <a:pt x="92516" y="177198"/>
                    </a:lnTo>
                    <a:lnTo>
                      <a:pt x="102413" y="185237"/>
                    </a:lnTo>
                    <a:lnTo>
                      <a:pt x="112606" y="192918"/>
                    </a:lnTo>
                    <a:lnTo>
                      <a:pt x="115709" y="195143"/>
                    </a:lnTo>
                    <a:lnTo>
                      <a:pt x="121674" y="199619"/>
                    </a:lnTo>
                    <a:lnTo>
                      <a:pt x="127936" y="203498"/>
                    </a:lnTo>
                    <a:lnTo>
                      <a:pt x="134497" y="207079"/>
                    </a:lnTo>
                    <a:lnTo>
                      <a:pt x="146100" y="212350"/>
                    </a:lnTo>
                    <a:lnTo>
                      <a:pt x="158083" y="216595"/>
                    </a:lnTo>
                    <a:lnTo>
                      <a:pt x="170476" y="219606"/>
                    </a:lnTo>
                    <a:lnTo>
                      <a:pt x="182213" y="221103"/>
                    </a:lnTo>
                    <a:lnTo>
                      <a:pt x="194953" y="219873"/>
                    </a:lnTo>
                    <a:lnTo>
                      <a:pt x="206511" y="214470"/>
                    </a:lnTo>
                    <a:lnTo>
                      <a:pt x="212631" y="209167"/>
                    </a:lnTo>
                    <a:lnTo>
                      <a:pt x="220683" y="201111"/>
                    </a:lnTo>
                    <a:lnTo>
                      <a:pt x="161635" y="141732"/>
                    </a:lnTo>
                    <a:lnTo>
                      <a:pt x="152689" y="150982"/>
                    </a:lnTo>
                    <a:lnTo>
                      <a:pt x="149706" y="152773"/>
                    </a:lnTo>
                    <a:lnTo>
                      <a:pt x="146724" y="152773"/>
                    </a:lnTo>
                    <a:lnTo>
                      <a:pt x="143742" y="15098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defRPr/>
                </a:pPr>
                <a:endParaRPr sz="160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843228" y="3419935"/>
                <a:ext cx="67696" cy="68031"/>
              </a:xfrm>
              <a:custGeom>
                <a:avLst/>
                <a:gdLst/>
                <a:ahLst/>
                <a:cxnLst/>
                <a:rect l="l" t="t" r="r" b="b"/>
                <a:pathLst>
                  <a:path w="67696" h="68031">
                    <a:moveTo>
                      <a:pt x="64117" y="45056"/>
                    </a:moveTo>
                    <a:lnTo>
                      <a:pt x="22963" y="3879"/>
                    </a:lnTo>
                    <a:lnTo>
                      <a:pt x="20577" y="1491"/>
                    </a:lnTo>
                    <a:lnTo>
                      <a:pt x="17296" y="0"/>
                    </a:lnTo>
                    <a:lnTo>
                      <a:pt x="10139" y="0"/>
                    </a:lnTo>
                    <a:lnTo>
                      <a:pt x="6859" y="1491"/>
                    </a:lnTo>
                    <a:lnTo>
                      <a:pt x="4473" y="3879"/>
                    </a:lnTo>
                    <a:lnTo>
                      <a:pt x="0" y="8653"/>
                    </a:lnTo>
                    <a:lnTo>
                      <a:pt x="59345" y="68031"/>
                    </a:lnTo>
                    <a:lnTo>
                      <a:pt x="63819" y="63556"/>
                    </a:lnTo>
                    <a:lnTo>
                      <a:pt x="66205" y="61168"/>
                    </a:lnTo>
                    <a:lnTo>
                      <a:pt x="67696" y="57886"/>
                    </a:lnTo>
                    <a:lnTo>
                      <a:pt x="67696" y="50725"/>
                    </a:lnTo>
                    <a:lnTo>
                      <a:pt x="66503" y="47443"/>
                    </a:lnTo>
                    <a:lnTo>
                      <a:pt x="64117" y="4505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defRPr/>
                </a:pPr>
                <a:endParaRPr sz="160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" name="object 4"/>
              <p:cNvSpPr txBox="1"/>
              <p:nvPr/>
            </p:nvSpPr>
            <p:spPr>
              <a:xfrm>
                <a:off x="4624037" y="2554760"/>
                <a:ext cx="3706901" cy="1014094"/>
              </a:xfrm>
              <a:prstGeom prst="rect">
                <a:avLst/>
              </a:prstGeom>
            </p:spPr>
            <p:txBody>
              <a:bodyPr wrap="square" lIns="0" tIns="9239" rIns="0" bIns="0" rtlCol="0">
                <a:noAutofit/>
              </a:bodyPr>
              <a:lstStyle/>
              <a:p>
                <a:pPr marL="9525" marR="25718" rtl="0">
                  <a:lnSpc>
                    <a:spcPts val="1454"/>
                  </a:lnSpc>
                  <a:defRPr/>
                </a:pPr>
                <a:r>
                  <a:rPr lang="zh-cn" sz="1600" b="1" spc="-6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有关大剑桥电力项目的更多信息，</a:t>
                </a:r>
                <a:br>
                  <a:rPr lang="en-US" altLang="zh-CN" sz="1600" b="1" spc="-6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</a:br>
                <a:r>
                  <a:rPr lang="zh-cn" sz="1600" b="1" spc="-6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请联系：</a:t>
                </a:r>
                <a:endParaRPr sz="1600" dirty="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 marL="391477" marR="25718" rtl="0">
                  <a:lnSpc>
                    <a:spcPct val="95825"/>
                  </a:lnSpc>
                  <a:spcBef>
                    <a:spcPts val="986"/>
                  </a:spcBef>
                  <a:defRPr/>
                </a:pPr>
                <a:r>
                  <a:rPr lang="zh-cn" sz="1600" b="1" spc="-21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1-833-836-0302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 marL="400622" rtl="0">
                  <a:lnSpc>
                    <a:spcPct val="95825"/>
                  </a:lnSpc>
                  <a:spcBef>
                    <a:spcPts val="323"/>
                  </a:spcBef>
                  <a:defRPr/>
                </a:pPr>
                <a:r>
                  <a:rPr lang="zh-cn" sz="1600" b="1" u="heavy" spc="-9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ProjectInfoMA@eversource.com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5170F7-D124-44E8-8AE6-ED991C0F4135}"/>
                </a:ext>
              </a:extLst>
            </p:cNvPr>
            <p:cNvSpPr txBox="1"/>
            <p:nvPr/>
          </p:nvSpPr>
          <p:spPr>
            <a:xfrm>
              <a:off x="5180039" y="3297017"/>
              <a:ext cx="38918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zh-cn" sz="1600" b="1" u="sng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www.eversource.com/greater-cambridge-energy-program</a:t>
              </a:r>
              <a:r>
                <a:rPr lang="zh-cn" sz="1600" b="1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2" name="Graphic 21" descr="World with solid fill">
              <a:extLst>
                <a:ext uri="{FF2B5EF4-FFF2-40B4-BE49-F238E27FC236}">
                  <a16:creationId xmlns:a16="http://schemas.microsoft.com/office/drawing/2014/main" id="{B427FA8F-BC62-4166-B179-B61A46755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17475" y="3478673"/>
              <a:ext cx="365760" cy="365760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1DA6DCAE-DB75-11AB-299D-FEE7D685067C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6629400" cy="609600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377883" algn="l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7DC3"/>
                </a:solidFill>
                <a:latin typeface="Franklin Gothic Demi" pitchFamily="34" charset="0"/>
              </a:defRPr>
            </a:lvl6pPr>
            <a:lvl7pPr marL="755767" algn="l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7DC3"/>
                </a:solidFill>
                <a:latin typeface="Franklin Gothic Demi" pitchFamily="34" charset="0"/>
              </a:defRPr>
            </a:lvl7pPr>
            <a:lvl8pPr marL="1133650" algn="l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7DC3"/>
                </a:solidFill>
                <a:latin typeface="Franklin Gothic Demi" pitchFamily="34" charset="0"/>
              </a:defRPr>
            </a:lvl8pPr>
            <a:lvl9pPr marL="1511534" algn="l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7DC3"/>
                </a:solidFill>
                <a:latin typeface="Franklin Gothic Demi" pitchFamily="34" charset="0"/>
              </a:defRPr>
            </a:lvl9pPr>
          </a:lstStyle>
          <a:p>
            <a:pPr rtl="0"/>
            <a:r>
              <a:rPr lang="zh-cn" sz="2300" ker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联系我们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34789-0858-7789-AF88-124336E277F1}"/>
              </a:ext>
            </a:extLst>
          </p:cNvPr>
          <p:cNvSpPr txBox="1"/>
          <p:nvPr/>
        </p:nvSpPr>
        <p:spPr bwMode="auto">
          <a:xfrm>
            <a:off x="4831206" y="4851627"/>
            <a:ext cx="2842324" cy="11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 anchor="t">
            <a:spAutoFit/>
          </a:bodyPr>
          <a:lstStyle/>
          <a:p>
            <a:pPr rtl="0"/>
            <a:r>
              <a:rPr lang="zh-cn" sz="14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有关剑桥市公共流程的更多信息，请联系：</a:t>
            </a:r>
          </a:p>
          <a:p>
            <a:pPr algn="l" rtl="0"/>
            <a:r>
              <a:rPr lang="zh-cn" sz="14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Kristen Kelleher</a:t>
            </a:r>
          </a:p>
          <a:p>
            <a:pPr algn="l" rtl="0"/>
            <a:r>
              <a:rPr lang="zh-cn" sz="14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7"/>
              </a:rPr>
              <a:t>kkelleher@cambridgema.gov</a:t>
            </a:r>
            <a:endParaRPr lang="en-US" sz="1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 rtl="0"/>
            <a:endParaRPr lang="en-US" sz="12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 descr="A qr code with a logo&#10;&#10;Description automatically generated">
            <a:extLst>
              <a:ext uri="{FF2B5EF4-FFF2-40B4-BE49-F238E27FC236}">
                <a16:creationId xmlns:a16="http://schemas.microsoft.com/office/drawing/2014/main" id="{9347AEC3-7256-48AE-0525-BDC8571FF7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547" t="7862" r="7547" b="7547"/>
          <a:stretch/>
        </p:blipFill>
        <p:spPr>
          <a:xfrm>
            <a:off x="4313207" y="3351362"/>
            <a:ext cx="1354352" cy="1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25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08A87C-64E4-B3B3-F5ED-4130D8126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1792" y="1803107"/>
            <a:ext cx="5081286" cy="3125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204122"/>
            <a:ext cx="6777778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spcBef>
                <a:spcPts val="100"/>
              </a:spcBef>
            </a:pPr>
            <a:r>
              <a:rPr lang="zh-cn" sz="2300" spc="-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项目</a:t>
            </a:r>
            <a:r>
              <a:rPr lang="zh-cn" sz="2300" spc="-3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详情</a:t>
            </a:r>
            <a:r>
              <a:rPr lang="zh-cn" sz="2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温习 </a:t>
            </a:r>
            <a:endParaRPr lang="en-US" sz="2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2700" rtl="0">
              <a:lnSpc>
                <a:spcPct val="100000"/>
              </a:lnSpc>
              <a:spcBef>
                <a:spcPts val="25"/>
              </a:spcBef>
            </a:pPr>
            <a:r>
              <a:rPr lang="zh-cn" sz="1600" b="0" i="1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新</a:t>
            </a:r>
            <a:r>
              <a:rPr lang="zh-cn" sz="1600" b="0" i="1" spc="-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变电站、</a:t>
            </a:r>
            <a:r>
              <a:rPr lang="zh-cn" sz="1600" b="0" i="1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新</a:t>
            </a:r>
            <a:r>
              <a:rPr lang="zh-cn" sz="1600" b="0" i="1" spc="-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输电</a:t>
            </a:r>
            <a:r>
              <a:rPr lang="zh-cn" sz="1600" b="0" i="1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线提案</a:t>
            </a:r>
            <a:endParaRPr sz="1600" b="0" i="1" spc="-5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532" y="1273443"/>
            <a:ext cx="5220078" cy="4984291"/>
          </a:xfrm>
          <a:custGeom>
            <a:avLst/>
            <a:gdLst/>
            <a:ahLst/>
            <a:cxnLst/>
            <a:rect l="l" t="t" r="r" b="b"/>
            <a:pathLst>
              <a:path w="4241800" h="3878579">
                <a:moveTo>
                  <a:pt x="4241292" y="0"/>
                </a:moveTo>
                <a:lnTo>
                  <a:pt x="0" y="0"/>
                </a:lnTo>
                <a:lnTo>
                  <a:pt x="0" y="3878579"/>
                </a:lnTo>
                <a:lnTo>
                  <a:pt x="4241292" y="3878579"/>
                </a:lnTo>
                <a:lnTo>
                  <a:pt x="42412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FBF94C-7EF3-4330-BA28-891959A61E82}"/>
              </a:ext>
            </a:extLst>
          </p:cNvPr>
          <p:cNvSpPr txBox="1"/>
          <p:nvPr/>
        </p:nvSpPr>
        <p:spPr>
          <a:xfrm>
            <a:off x="263756" y="4548803"/>
            <a:ext cx="334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位于肯德尔广场（Kendall Square）的新的地下变电站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zh-cn" sz="1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并入波士顿地产公司重开发计划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zh-cn" sz="1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变电站上方住宅和商业建筑之间的公共露天空间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565DF8F-FE13-7A08-63F7-64E0C0050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289710" y="1090448"/>
            <a:ext cx="4282290" cy="2873509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A58BB-960D-3159-3D3D-4ABFCA5AB312}"/>
              </a:ext>
            </a:extLst>
          </p:cNvPr>
          <p:cNvSpPr txBox="1"/>
          <p:nvPr/>
        </p:nvSpPr>
        <p:spPr bwMode="auto">
          <a:xfrm>
            <a:off x="3178025" y="5322461"/>
            <a:ext cx="58152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5"/>
              </a:spcBef>
            </a:pPr>
            <a:r>
              <a:rPr lang="zh-cn" sz="1800" b="1" spc="-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新的地下输电线</a:t>
            </a:r>
            <a:endParaRPr lang="en-US" sz="18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56285" marR="147955" lvl="1" indent="-287020" rtl="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zh-cn" sz="1200" spc="-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五个新的管道集束，容纳八条新的</a:t>
            </a:r>
            <a:r>
              <a:rPr lang="zh-cn" sz="12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115 千伏</a:t>
            </a:r>
            <a:r>
              <a:rPr lang="zh-cn" sz="1200" spc="-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(“kV”)地下输电线</a:t>
            </a:r>
            <a:r>
              <a:rPr lang="zh-cn" sz="1200" spc="-2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 </a:t>
            </a:r>
          </a:p>
          <a:p>
            <a:pPr marL="756285" marR="147955" lvl="1" indent="-287020" rtl="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zh-cn" sz="1200" spc="-2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与奥尔顿/布莱顿、剑桥和萨默维尔变电站互连 </a:t>
            </a:r>
            <a:endParaRPr lang="en-US" sz="12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24C03A-4B93-6537-9E64-5CC03E6A3031}"/>
              </a:ext>
            </a:extLst>
          </p:cNvPr>
          <p:cNvSpPr txBox="1"/>
          <p:nvPr/>
        </p:nvSpPr>
        <p:spPr bwMode="auto">
          <a:xfrm>
            <a:off x="377239" y="4012508"/>
            <a:ext cx="3372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zh-cn" sz="1000" i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提议的地下变电站和邻近建筑</a:t>
            </a:r>
          </a:p>
          <a:p>
            <a:pPr algn="ctr" rtl="0"/>
            <a:r>
              <a:rPr lang="zh-cn" sz="1000" i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（由波士顿地产(BXP)提供）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C2657F-7773-DCA1-D640-3A0E2AC5A413}"/>
              </a:ext>
            </a:extLst>
          </p:cNvPr>
          <p:cNvSpPr txBox="1"/>
          <p:nvPr/>
        </p:nvSpPr>
        <p:spPr bwMode="auto">
          <a:xfrm>
            <a:off x="3945112" y="4988156"/>
            <a:ext cx="4281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zh-cn" sz="1000" i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2022 年 3 月提交给 EFSB 的首选输电线路线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D8C18-F9A4-7EA1-40A2-8B406143CC91}"/>
              </a:ext>
            </a:extLst>
          </p:cNvPr>
          <p:cNvSpPr txBox="1"/>
          <p:nvPr/>
        </p:nvSpPr>
        <p:spPr bwMode="auto">
          <a:xfrm>
            <a:off x="1393287" y="1526541"/>
            <a:ext cx="515026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50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420,000 SF</a:t>
            </a:r>
          </a:p>
          <a:p>
            <a:pPr algn="ctr" rtl="0"/>
            <a:r>
              <a:rPr lang="zh-cn" sz="50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（439 个单元）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A6EBA-AF40-1E39-CB99-F269380D3509}"/>
              </a:ext>
            </a:extLst>
          </p:cNvPr>
          <p:cNvSpPr txBox="1"/>
          <p:nvPr/>
        </p:nvSpPr>
        <p:spPr bwMode="auto">
          <a:xfrm>
            <a:off x="3034570" y="1344241"/>
            <a:ext cx="515026" cy="769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50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566,000 SF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CF56E-AA38-4755-026D-5ACD593B841B}"/>
              </a:ext>
            </a:extLst>
          </p:cNvPr>
          <p:cNvSpPr txBox="1"/>
          <p:nvPr/>
        </p:nvSpPr>
        <p:spPr bwMode="auto">
          <a:xfrm>
            <a:off x="2503643" y="3484926"/>
            <a:ext cx="515026" cy="769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5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变电站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33CCA-BE88-36DF-1411-3A471705B470}"/>
              </a:ext>
            </a:extLst>
          </p:cNvPr>
          <p:cNvSpPr txBox="1"/>
          <p:nvPr/>
        </p:nvSpPr>
        <p:spPr bwMode="auto">
          <a:xfrm>
            <a:off x="6717896" y="1910377"/>
            <a:ext cx="445146" cy="1271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zh-cn" sz="400" i="1" dirty="0">
                <a:solidFill>
                  <a:srgbClr val="9437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萨默维尔变电站#402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03095-4CFC-FC16-B56D-8B9C0D95DA8A}"/>
              </a:ext>
            </a:extLst>
          </p:cNvPr>
          <p:cNvSpPr txBox="1"/>
          <p:nvPr/>
        </p:nvSpPr>
        <p:spPr bwMode="auto">
          <a:xfrm>
            <a:off x="8152755" y="3667877"/>
            <a:ext cx="461020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400" i="1" dirty="0">
                <a:solidFill>
                  <a:srgbClr val="9437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东剑桥变电站</a:t>
            </a:r>
            <a:br>
              <a:rPr lang="en-US" altLang="zh-CN" sz="400" i="1" dirty="0">
                <a:solidFill>
                  <a:srgbClr val="9437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400" i="1" dirty="0">
                <a:solidFill>
                  <a:srgbClr val="9437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#875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70547-4018-9814-9906-F34BF7D2BF0F}"/>
              </a:ext>
            </a:extLst>
          </p:cNvPr>
          <p:cNvSpPr txBox="1"/>
          <p:nvPr/>
        </p:nvSpPr>
        <p:spPr bwMode="auto">
          <a:xfrm>
            <a:off x="5687294" y="3861833"/>
            <a:ext cx="680011" cy="61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400" i="1" dirty="0">
                <a:solidFill>
                  <a:srgbClr val="9437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帕特南变电站#831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1D5F6-3C93-91CA-A16A-4A2E83A3217A}"/>
              </a:ext>
            </a:extLst>
          </p:cNvPr>
          <p:cNvSpPr txBox="1"/>
          <p:nvPr/>
        </p:nvSpPr>
        <p:spPr bwMode="auto">
          <a:xfrm>
            <a:off x="7730898" y="3300465"/>
            <a:ext cx="461020" cy="12311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新变电站场址</a:t>
            </a:r>
            <a:br>
              <a:rPr lang="en-US" sz="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#8025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05EED-ED26-7AAD-8B78-219696DD11DA}"/>
              </a:ext>
            </a:extLst>
          </p:cNvPr>
          <p:cNvSpPr txBox="1"/>
          <p:nvPr/>
        </p:nvSpPr>
        <p:spPr bwMode="auto">
          <a:xfrm>
            <a:off x="7395587" y="1879600"/>
            <a:ext cx="369348" cy="6155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zh-cn" sz="400" i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路线变化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D0B27-2147-8FB4-F9AC-B89B39C5D962}"/>
              </a:ext>
            </a:extLst>
          </p:cNvPr>
          <p:cNvSpPr txBox="1"/>
          <p:nvPr/>
        </p:nvSpPr>
        <p:spPr bwMode="auto">
          <a:xfrm>
            <a:off x="3769941" y="4175740"/>
            <a:ext cx="457622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zh-cn" sz="400" i="1" dirty="0">
                <a:solidFill>
                  <a:srgbClr val="9437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布莱顿变电站</a:t>
            </a:r>
            <a:br>
              <a:rPr lang="en-US" altLang="zh-CN" sz="400" i="1" dirty="0">
                <a:solidFill>
                  <a:srgbClr val="9437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400" i="1" dirty="0">
                <a:solidFill>
                  <a:srgbClr val="9437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#329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F6D11-F217-7AB8-0BF7-EDE098BAFEBD}"/>
              </a:ext>
            </a:extLst>
          </p:cNvPr>
          <p:cNvSpPr txBox="1"/>
          <p:nvPr/>
        </p:nvSpPr>
        <p:spPr bwMode="auto">
          <a:xfrm>
            <a:off x="4227563" y="4625134"/>
            <a:ext cx="368571" cy="6155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zh-cn" sz="400" dirty="0">
                <a:solidFill>
                  <a:srgbClr val="FF787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路线变化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8C45A-7ADD-4428-EE34-60FEE05B6358}"/>
              </a:ext>
            </a:extLst>
          </p:cNvPr>
          <p:cNvSpPr txBox="1"/>
          <p:nvPr/>
        </p:nvSpPr>
        <p:spPr bwMode="auto">
          <a:xfrm>
            <a:off x="4977437" y="3778195"/>
            <a:ext cx="304421" cy="923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3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里弗街</a:t>
            </a:r>
            <a:br>
              <a:rPr lang="en-US" altLang="zh-CN" sz="3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3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桥交叉口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A660D-BB54-1585-2B2B-2862A1BDBF38}"/>
              </a:ext>
            </a:extLst>
          </p:cNvPr>
          <p:cNvSpPr txBox="1"/>
          <p:nvPr/>
        </p:nvSpPr>
        <p:spPr bwMode="auto">
          <a:xfrm>
            <a:off x="4948253" y="4322248"/>
            <a:ext cx="304421" cy="46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3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项目现场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45DDC-7F85-DBFF-35C3-361ACD42DB75}"/>
              </a:ext>
            </a:extLst>
          </p:cNvPr>
          <p:cNvSpPr txBox="1"/>
          <p:nvPr/>
        </p:nvSpPr>
        <p:spPr bwMode="auto">
          <a:xfrm>
            <a:off x="3671847" y="3532765"/>
            <a:ext cx="665713" cy="9233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-cn" sz="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选择：</a:t>
            </a:r>
            <a:br>
              <a:rPr lang="en-US" sz="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带空气排放的咖啡广场(Plaza Café)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4116FD-114E-97F3-35DE-C0D2A3B3B816}"/>
              </a:ext>
            </a:extLst>
          </p:cNvPr>
          <p:cNvSpPr txBox="1"/>
          <p:nvPr/>
        </p:nvSpPr>
        <p:spPr bwMode="auto">
          <a:xfrm>
            <a:off x="2547544" y="2935720"/>
            <a:ext cx="290906" cy="461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-cn" sz="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中心广场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EEE694-0586-55CD-EA4B-19BAB3CADE14}"/>
              </a:ext>
            </a:extLst>
          </p:cNvPr>
          <p:cNvSpPr txBox="1"/>
          <p:nvPr/>
        </p:nvSpPr>
        <p:spPr bwMode="auto">
          <a:xfrm rot="16200000">
            <a:off x="2725014" y="2271578"/>
            <a:ext cx="277672" cy="46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-cn" sz="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出口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154E6E-B471-B8CB-9FD4-38970227C9C7}"/>
              </a:ext>
            </a:extLst>
          </p:cNvPr>
          <p:cNvSpPr txBox="1"/>
          <p:nvPr/>
        </p:nvSpPr>
        <p:spPr bwMode="auto">
          <a:xfrm rot="16200000">
            <a:off x="2242184" y="2661290"/>
            <a:ext cx="215266" cy="46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-cn" sz="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进口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384865-81D8-7B95-D45B-9C7128016F9C}"/>
              </a:ext>
            </a:extLst>
          </p:cNvPr>
          <p:cNvSpPr txBox="1"/>
          <p:nvPr/>
        </p:nvSpPr>
        <p:spPr bwMode="auto">
          <a:xfrm rot="20024830">
            <a:off x="3686999" y="2795219"/>
            <a:ext cx="290906" cy="461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停车场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209A7F-4BE1-CCAE-B1B6-A65EE7D8714F}"/>
              </a:ext>
            </a:extLst>
          </p:cNvPr>
          <p:cNvSpPr txBox="1"/>
          <p:nvPr/>
        </p:nvSpPr>
        <p:spPr bwMode="auto">
          <a:xfrm>
            <a:off x="3034570" y="1257013"/>
            <a:ext cx="515026" cy="769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500">
                <a:solidFill>
                  <a:srgbClr val="00329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宾尼街 290 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54B07A-35E5-ED11-B087-EEB939B079F9}"/>
              </a:ext>
            </a:extLst>
          </p:cNvPr>
          <p:cNvSpPr txBox="1"/>
          <p:nvPr/>
        </p:nvSpPr>
        <p:spPr bwMode="auto">
          <a:xfrm>
            <a:off x="2571060" y="1609835"/>
            <a:ext cx="185216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400">
                <a:solidFill>
                  <a:srgbClr val="00329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宾尼街 300 号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244120-EECA-9568-4263-362E89A336EF}"/>
              </a:ext>
            </a:extLst>
          </p:cNvPr>
          <p:cNvSpPr txBox="1"/>
          <p:nvPr/>
        </p:nvSpPr>
        <p:spPr bwMode="auto">
          <a:xfrm>
            <a:off x="2425607" y="2240043"/>
            <a:ext cx="290906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400">
                <a:solidFill>
                  <a:srgbClr val="00329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百老汇大道 125 号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F9737-EDAD-0313-9625-4054E1A566D5}"/>
              </a:ext>
            </a:extLst>
          </p:cNvPr>
          <p:cNvSpPr txBox="1"/>
          <p:nvPr/>
        </p:nvSpPr>
        <p:spPr bwMode="auto">
          <a:xfrm>
            <a:off x="1355256" y="1434847"/>
            <a:ext cx="591088" cy="769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500">
                <a:solidFill>
                  <a:srgbClr val="00329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百老汇大道 121 号</a:t>
            </a:r>
          </a:p>
        </p:txBody>
      </p:sp>
    </p:spTree>
    <p:extLst>
      <p:ext uri="{BB962C8B-B14F-4D97-AF65-F5344CB8AC3E}">
        <p14:creationId xmlns:p14="http://schemas.microsoft.com/office/powerpoint/2010/main" val="16453720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5ECA-F53B-6489-1BCD-51BBA8FB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64" y="212249"/>
            <a:ext cx="6629400" cy="609600"/>
          </a:xfrm>
        </p:spPr>
        <p:txBody>
          <a:bodyPr rtlCol="0"/>
          <a:lstStyle/>
          <a:p>
            <a:pPr rtl="0"/>
            <a:r>
              <a:rPr lang="zh-cn" sz="2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监管时间线和后续步骤 </a:t>
            </a:r>
            <a:endParaRPr lang="en-US" sz="23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0E35D-564A-FFAE-7477-BF4C8204B4C5}"/>
              </a:ext>
            </a:extLst>
          </p:cNvPr>
          <p:cNvGrpSpPr/>
          <p:nvPr/>
        </p:nvGrpSpPr>
        <p:grpSpPr>
          <a:xfrm>
            <a:off x="845651" y="1702685"/>
            <a:ext cx="7150683" cy="3555208"/>
            <a:chOff x="216391" y="1675621"/>
            <a:chExt cx="7476918" cy="36224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D5991E-899A-F17B-CFB9-7D6B86B0AF83}"/>
                </a:ext>
              </a:extLst>
            </p:cNvPr>
            <p:cNvGrpSpPr/>
            <p:nvPr/>
          </p:nvGrpSpPr>
          <p:grpSpPr>
            <a:xfrm>
              <a:off x="216391" y="4080376"/>
              <a:ext cx="7476918" cy="1217671"/>
              <a:chOff x="-60907" y="4824287"/>
              <a:chExt cx="7476918" cy="121767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1A40A5B-9443-0B84-37A2-22D8206968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736" y="5486440"/>
                <a:ext cx="6873565" cy="131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CF282A7-48E5-DE75-0B68-0964470B2618}"/>
                  </a:ext>
                </a:extLst>
              </p:cNvPr>
              <p:cNvGrpSpPr/>
              <p:nvPr/>
            </p:nvGrpSpPr>
            <p:grpSpPr>
              <a:xfrm>
                <a:off x="1858783" y="4824287"/>
                <a:ext cx="1575216" cy="1168241"/>
                <a:chOff x="3364144" y="1574933"/>
                <a:chExt cx="1575216" cy="1168241"/>
              </a:xfrm>
            </p:grpSpPr>
            <p:pic>
              <p:nvPicPr>
                <p:cNvPr id="56" name="Graphic 53" descr="Marker with solid fill">
                  <a:extLst>
                    <a:ext uri="{FF2B5EF4-FFF2-40B4-BE49-F238E27FC236}">
                      <a16:creationId xmlns:a16="http://schemas.microsoft.com/office/drawing/2014/main" id="{4F676540-11A6-172E-F12C-96BA6E192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914657" y="2285974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57" name="TextBox 54">
                  <a:extLst>
                    <a:ext uri="{FF2B5EF4-FFF2-40B4-BE49-F238E27FC236}">
                      <a16:creationId xmlns:a16="http://schemas.microsoft.com/office/drawing/2014/main" id="{8DF236FD-5076-26C1-8131-8509643516E9}"/>
                    </a:ext>
                  </a:extLst>
                </p:cNvPr>
                <p:cNvSpPr txBox="1"/>
                <p:nvPr/>
              </p:nvSpPr>
              <p:spPr>
                <a:xfrm>
                  <a:off x="3364144" y="1785698"/>
                  <a:ext cx="1540155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预期 EFSB</a:t>
                  </a:r>
                  <a:r>
                    <a:rPr lang="zh-cn" sz="1200" baseline="300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 </a:t>
                  </a:r>
                  <a:r>
                    <a:rPr lang="zh-cn" sz="12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决定</a:t>
                  </a:r>
                </a:p>
              </p:txBody>
            </p:sp>
            <p:sp>
              <p:nvSpPr>
                <p:cNvPr id="58" name="TextBox 55">
                  <a:extLst>
                    <a:ext uri="{FF2B5EF4-FFF2-40B4-BE49-F238E27FC236}">
                      <a16:creationId xmlns:a16="http://schemas.microsoft.com/office/drawing/2014/main" id="{E869698F-D1CD-9D23-5098-AE13312D3C54}"/>
                    </a:ext>
                  </a:extLst>
                </p:cNvPr>
                <p:cNvSpPr txBox="1"/>
                <p:nvPr/>
              </p:nvSpPr>
              <p:spPr>
                <a:xfrm>
                  <a:off x="3377138" y="1574933"/>
                  <a:ext cx="1562222" cy="28223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2024 年第 2 季度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1EF377A-E72A-CC1E-F3FC-708425BAC903}"/>
                  </a:ext>
                </a:extLst>
              </p:cNvPr>
              <p:cNvGrpSpPr/>
              <p:nvPr/>
            </p:nvGrpSpPr>
            <p:grpSpPr>
              <a:xfrm>
                <a:off x="3120361" y="5029240"/>
                <a:ext cx="1605594" cy="992766"/>
                <a:chOff x="5137467" y="1746572"/>
                <a:chExt cx="1605594" cy="992766"/>
              </a:xfrm>
            </p:grpSpPr>
            <p:pic>
              <p:nvPicPr>
                <p:cNvPr id="53" name="Graphic 50" descr="Marker with solid fill">
                  <a:extLst>
                    <a:ext uri="{FF2B5EF4-FFF2-40B4-BE49-F238E27FC236}">
                      <a16:creationId xmlns:a16="http://schemas.microsoft.com/office/drawing/2014/main" id="{2118A5BE-5329-85F4-D251-262F8DB151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0891" y="1746572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54" name="TextBox 51">
                  <a:extLst>
                    <a:ext uri="{FF2B5EF4-FFF2-40B4-BE49-F238E27FC236}">
                      <a16:creationId xmlns:a16="http://schemas.microsoft.com/office/drawing/2014/main" id="{E0C3EDE8-0DD7-B323-469F-6E2A30C07690}"/>
                    </a:ext>
                  </a:extLst>
                </p:cNvPr>
                <p:cNvSpPr txBox="1"/>
                <p:nvPr/>
              </p:nvSpPr>
              <p:spPr>
                <a:xfrm>
                  <a:off x="5203846" y="2457102"/>
                  <a:ext cx="1539215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合同中标</a:t>
                  </a:r>
                </a:p>
              </p:txBody>
            </p:sp>
            <p:sp>
              <p:nvSpPr>
                <p:cNvPr id="55" name="TextBox 52">
                  <a:extLst>
                    <a:ext uri="{FF2B5EF4-FFF2-40B4-BE49-F238E27FC236}">
                      <a16:creationId xmlns:a16="http://schemas.microsoft.com/office/drawing/2014/main" id="{2E9F309D-37A8-7C31-DF4C-C10FC8687F89}"/>
                    </a:ext>
                  </a:extLst>
                </p:cNvPr>
                <p:cNvSpPr txBox="1"/>
                <p:nvPr/>
              </p:nvSpPr>
              <p:spPr>
                <a:xfrm>
                  <a:off x="5137467" y="2243796"/>
                  <a:ext cx="1580818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2024 年第 2/3 季度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51575FC-63BE-45C4-8D5F-A49D8A552B96}"/>
                  </a:ext>
                </a:extLst>
              </p:cNvPr>
              <p:cNvGrpSpPr/>
              <p:nvPr/>
            </p:nvGrpSpPr>
            <p:grpSpPr>
              <a:xfrm>
                <a:off x="4452386" y="4843057"/>
                <a:ext cx="1412077" cy="1136966"/>
                <a:chOff x="6874470" y="1526873"/>
                <a:chExt cx="1412077" cy="1136966"/>
              </a:xfrm>
            </p:grpSpPr>
            <p:pic>
              <p:nvPicPr>
                <p:cNvPr id="50" name="Graphic 47" descr="Marker with solid fill">
                  <a:extLst>
                    <a:ext uri="{FF2B5EF4-FFF2-40B4-BE49-F238E27FC236}">
                      <a16:creationId xmlns:a16="http://schemas.microsoft.com/office/drawing/2014/main" id="{B1AD32F5-31B7-8B76-D2A5-5DFD25966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7377129" y="2206639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51" name="TextBox 48">
                  <a:extLst>
                    <a:ext uri="{FF2B5EF4-FFF2-40B4-BE49-F238E27FC236}">
                      <a16:creationId xmlns:a16="http://schemas.microsoft.com/office/drawing/2014/main" id="{EA2286DD-1AC0-0EAE-0871-17A460D129BC}"/>
                    </a:ext>
                  </a:extLst>
                </p:cNvPr>
                <p:cNvSpPr txBox="1"/>
                <p:nvPr/>
              </p:nvSpPr>
              <p:spPr>
                <a:xfrm>
                  <a:off x="6887261" y="1756807"/>
                  <a:ext cx="1399286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施工</a:t>
                  </a:r>
                  <a:r>
                    <a:rPr lang="zh-cn" sz="1200" baseline="300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2" name="TextBox 49">
                  <a:extLst>
                    <a:ext uri="{FF2B5EF4-FFF2-40B4-BE49-F238E27FC236}">
                      <a16:creationId xmlns:a16="http://schemas.microsoft.com/office/drawing/2014/main" id="{36D1D245-A040-1C41-A2DA-AE2284D0B0C9}"/>
                    </a:ext>
                  </a:extLst>
                </p:cNvPr>
                <p:cNvSpPr txBox="1"/>
                <p:nvPr/>
              </p:nvSpPr>
              <p:spPr>
                <a:xfrm>
                  <a:off x="6874470" y="1526873"/>
                  <a:ext cx="1399286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2024 年-2028 年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3AA77D8-F80E-30B6-C737-E38D7EDD9EEE}"/>
                  </a:ext>
                </a:extLst>
              </p:cNvPr>
              <p:cNvGrpSpPr/>
              <p:nvPr/>
            </p:nvGrpSpPr>
            <p:grpSpPr>
              <a:xfrm>
                <a:off x="5503775" y="5042356"/>
                <a:ext cx="1912236" cy="947786"/>
                <a:chOff x="4466772" y="1793900"/>
                <a:chExt cx="1912236" cy="947786"/>
              </a:xfrm>
            </p:grpSpPr>
            <p:pic>
              <p:nvPicPr>
                <p:cNvPr id="47" name="Graphic 44" descr="Marker with solid fill">
                  <a:extLst>
                    <a:ext uri="{FF2B5EF4-FFF2-40B4-BE49-F238E27FC236}">
                      <a16:creationId xmlns:a16="http://schemas.microsoft.com/office/drawing/2014/main" id="{D4B90485-54FB-071D-6034-0343811B41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1653" y="1793900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48" name="TextBox 45">
                  <a:extLst>
                    <a:ext uri="{FF2B5EF4-FFF2-40B4-BE49-F238E27FC236}">
                      <a16:creationId xmlns:a16="http://schemas.microsoft.com/office/drawing/2014/main" id="{819996B6-2973-780D-97A9-045C3607DBD9}"/>
                    </a:ext>
                  </a:extLst>
                </p:cNvPr>
                <p:cNvSpPr txBox="1"/>
                <p:nvPr/>
              </p:nvSpPr>
              <p:spPr>
                <a:xfrm>
                  <a:off x="4466772" y="2459450"/>
                  <a:ext cx="1912236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计划投入使用日期</a:t>
                  </a:r>
                  <a:r>
                    <a:rPr lang="zh-cn" sz="1200" baseline="3000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49" name="TextBox 46">
                  <a:extLst>
                    <a:ext uri="{FF2B5EF4-FFF2-40B4-BE49-F238E27FC236}">
                      <a16:creationId xmlns:a16="http://schemas.microsoft.com/office/drawing/2014/main" id="{26E0F36D-3944-576A-BB24-9ABB2E2E8435}"/>
                    </a:ext>
                  </a:extLst>
                </p:cNvPr>
                <p:cNvSpPr txBox="1"/>
                <p:nvPr/>
              </p:nvSpPr>
              <p:spPr>
                <a:xfrm>
                  <a:off x="4592083" y="2247748"/>
                  <a:ext cx="1539215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2028 年-2029 年</a:t>
                  </a:r>
                </a:p>
              </p:txBody>
            </p:sp>
          </p:grpSp>
          <p:sp>
            <p:nvSpPr>
              <p:cNvPr id="41" name="Arrow: Chevron 40">
                <a:extLst>
                  <a:ext uri="{FF2B5EF4-FFF2-40B4-BE49-F238E27FC236}">
                    <a16:creationId xmlns:a16="http://schemas.microsoft.com/office/drawing/2014/main" id="{DAB7E9B4-1E02-54BF-127E-C6B8AB758F76}"/>
                  </a:ext>
                </a:extLst>
              </p:cNvPr>
              <p:cNvSpPr/>
              <p:nvPr/>
            </p:nvSpPr>
            <p:spPr>
              <a:xfrm>
                <a:off x="85356" y="5412149"/>
                <a:ext cx="301381" cy="16888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n-US" sz="135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11CCD14-600D-1575-78BE-96C54DEBBFF6}"/>
                  </a:ext>
                </a:extLst>
              </p:cNvPr>
              <p:cNvSpPr/>
              <p:nvPr/>
            </p:nvSpPr>
            <p:spPr>
              <a:xfrm>
                <a:off x="7125180" y="5419128"/>
                <a:ext cx="125881" cy="1346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n-US" sz="135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D16AE59-70AC-C949-7D67-4DDDA159D6D8}"/>
                  </a:ext>
                </a:extLst>
              </p:cNvPr>
              <p:cNvGrpSpPr/>
              <p:nvPr/>
            </p:nvGrpSpPr>
            <p:grpSpPr>
              <a:xfrm>
                <a:off x="-60907" y="5535328"/>
                <a:ext cx="2439362" cy="506630"/>
                <a:chOff x="4763166" y="2262810"/>
                <a:chExt cx="2439362" cy="506630"/>
              </a:xfrm>
            </p:grpSpPr>
            <p:sp>
              <p:nvSpPr>
                <p:cNvPr id="45" name="TextBox 42">
                  <a:extLst>
                    <a:ext uri="{FF2B5EF4-FFF2-40B4-BE49-F238E27FC236}">
                      <a16:creationId xmlns:a16="http://schemas.microsoft.com/office/drawing/2014/main" id="{9F8A6459-3F7E-C263-8E46-58E2E69788AF}"/>
                    </a:ext>
                  </a:extLst>
                </p:cNvPr>
                <p:cNvSpPr txBox="1"/>
                <p:nvPr/>
              </p:nvSpPr>
              <p:spPr>
                <a:xfrm>
                  <a:off x="4763166" y="2487204"/>
                  <a:ext cx="2439362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 b="1">
                      <a:solidFill>
                        <a:srgbClr val="008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EFSB 启动听证会</a:t>
                  </a:r>
                  <a:endParaRPr lang="en-US" sz="1200" baseline="30000" dirty="0">
                    <a:solidFill>
                      <a:srgbClr val="008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Box 43">
                  <a:extLst>
                    <a:ext uri="{FF2B5EF4-FFF2-40B4-BE49-F238E27FC236}">
                      <a16:creationId xmlns:a16="http://schemas.microsoft.com/office/drawing/2014/main" id="{413BF57D-83DA-27E4-AD4D-106528B6C4EC}"/>
                    </a:ext>
                  </a:extLst>
                </p:cNvPr>
                <p:cNvSpPr txBox="1"/>
                <p:nvPr/>
              </p:nvSpPr>
              <p:spPr>
                <a:xfrm>
                  <a:off x="5037549" y="2262810"/>
                  <a:ext cx="1796267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 b="1" dirty="0">
                      <a:solidFill>
                        <a:srgbClr val="008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2023 年 10 月 16 日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DE5200-90CE-40BF-9E2C-344E18480175}"/>
                </a:ext>
              </a:extLst>
            </p:cNvPr>
            <p:cNvGrpSpPr/>
            <p:nvPr/>
          </p:nvGrpSpPr>
          <p:grpSpPr>
            <a:xfrm>
              <a:off x="253132" y="1675621"/>
              <a:ext cx="7365054" cy="3086583"/>
              <a:chOff x="355288" y="1891543"/>
              <a:chExt cx="7365054" cy="3086583"/>
            </a:xfrm>
          </p:grpSpPr>
          <p:pic>
            <p:nvPicPr>
              <p:cNvPr id="7" name="Graphic 4" descr="Marker with solid fill">
                <a:extLst>
                  <a:ext uri="{FF2B5EF4-FFF2-40B4-BE49-F238E27FC236}">
                    <a16:creationId xmlns:a16="http://schemas.microsoft.com/office/drawing/2014/main" id="{B32FCDDA-9B68-DE9E-61DD-1E56888D3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888515" y="278137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358127BE-9974-6F13-4978-D5FC5B9A5731}"/>
                  </a:ext>
                </a:extLst>
              </p:cNvPr>
              <p:cNvSpPr txBox="1"/>
              <p:nvPr/>
            </p:nvSpPr>
            <p:spPr>
              <a:xfrm>
                <a:off x="355288" y="2059288"/>
                <a:ext cx="1965972" cy="28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 rtl="0">
                  <a:defRPr/>
                </a:pPr>
                <a:r>
                  <a:rPr lang="zh-cn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MEPA ENF</a:t>
                </a:r>
                <a:r>
                  <a:rPr lang="zh-cn" sz="12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1 </a:t>
                </a:r>
                <a:r>
                  <a:rPr lang="zh-cn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提交</a:t>
                </a:r>
              </a:p>
            </p:txBody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27F89434-FD54-1319-097E-7600E06568C6}"/>
                  </a:ext>
                </a:extLst>
              </p:cNvPr>
              <p:cNvSpPr txBox="1"/>
              <p:nvPr/>
            </p:nvSpPr>
            <p:spPr>
              <a:xfrm>
                <a:off x="394108" y="2389075"/>
                <a:ext cx="1656633" cy="28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 rtl="0">
                  <a:defRPr/>
                </a:pPr>
                <a:r>
                  <a:rPr lang="zh-cn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2021 年 12 月 15 日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AAD1B69-0BF5-D183-5193-31A5B20D74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2532" y="2723253"/>
                <a:ext cx="6917919" cy="224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AEAD2AC-5B6D-62D0-F7DD-F731D8384342}"/>
                  </a:ext>
                </a:extLst>
              </p:cNvPr>
              <p:cNvGrpSpPr/>
              <p:nvPr/>
            </p:nvGrpSpPr>
            <p:grpSpPr>
              <a:xfrm>
                <a:off x="1474151" y="2781379"/>
                <a:ext cx="1698339" cy="563932"/>
                <a:chOff x="1258233" y="3474737"/>
                <a:chExt cx="1698339" cy="563932"/>
              </a:xfrm>
            </p:grpSpPr>
            <p:sp>
              <p:nvSpPr>
                <p:cNvPr id="34" name="TextBox 31">
                  <a:extLst>
                    <a:ext uri="{FF2B5EF4-FFF2-40B4-BE49-F238E27FC236}">
                      <a16:creationId xmlns:a16="http://schemas.microsoft.com/office/drawing/2014/main" id="{1D8FEA91-9381-9FF4-7007-DB6AA15EDAF9}"/>
                    </a:ext>
                  </a:extLst>
                </p:cNvPr>
                <p:cNvSpPr txBox="1"/>
                <p:nvPr/>
              </p:nvSpPr>
              <p:spPr>
                <a:xfrm>
                  <a:off x="1368583" y="3756433"/>
                  <a:ext cx="1562223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zh-cn" sz="120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EFSB</a:t>
                  </a:r>
                  <a:r>
                    <a:rPr lang="zh-cn" sz="1200" baseline="3000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</a:t>
                  </a:r>
                  <a:r>
                    <a:rPr lang="zh-cn" sz="90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 </a:t>
                  </a:r>
                  <a:r>
                    <a:rPr lang="zh-cn" sz="120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提交</a:t>
                  </a:r>
                </a:p>
              </p:txBody>
            </p:sp>
            <p:sp>
              <p:nvSpPr>
                <p:cNvPr id="35" name="TextBox 32">
                  <a:extLst>
                    <a:ext uri="{FF2B5EF4-FFF2-40B4-BE49-F238E27FC236}">
                      <a16:creationId xmlns:a16="http://schemas.microsoft.com/office/drawing/2014/main" id="{7913C90D-283D-B327-3751-FDE942424B31}"/>
                    </a:ext>
                  </a:extLst>
                </p:cNvPr>
                <p:cNvSpPr txBox="1"/>
                <p:nvPr/>
              </p:nvSpPr>
              <p:spPr>
                <a:xfrm>
                  <a:off x="1258233" y="3474737"/>
                  <a:ext cx="1698339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zh-cn" sz="12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2022 年 3 月 10 日</a:t>
                  </a:r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7620E9E-E3AF-B449-E727-0A6F2706368E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>
                <a:off x="3111394" y="2477538"/>
                <a:ext cx="0" cy="615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6EF229-843E-9466-27DA-721DD956CC50}"/>
                  </a:ext>
                </a:extLst>
              </p:cNvPr>
              <p:cNvGrpSpPr/>
              <p:nvPr/>
            </p:nvGrpSpPr>
            <p:grpSpPr>
              <a:xfrm>
                <a:off x="2292918" y="2067176"/>
                <a:ext cx="2389700" cy="1171403"/>
                <a:chOff x="3347747" y="1541191"/>
                <a:chExt cx="2389700" cy="1171403"/>
              </a:xfrm>
            </p:grpSpPr>
            <p:pic>
              <p:nvPicPr>
                <p:cNvPr id="31" name="Graphic 28" descr="Marker with solid fill">
                  <a:extLst>
                    <a:ext uri="{FF2B5EF4-FFF2-40B4-BE49-F238E27FC236}">
                      <a16:creationId xmlns:a16="http://schemas.microsoft.com/office/drawing/2014/main" id="{DD1838D6-D6BB-86ED-07AF-0F9273D83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4340148" y="2255394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32" name="TextBox 29">
                  <a:extLst>
                    <a:ext uri="{FF2B5EF4-FFF2-40B4-BE49-F238E27FC236}">
                      <a16:creationId xmlns:a16="http://schemas.microsoft.com/office/drawing/2014/main" id="{37384F3B-06DE-FA85-1E73-33741FA5ABAD}"/>
                    </a:ext>
                  </a:extLst>
                </p:cNvPr>
                <p:cNvSpPr txBox="1"/>
                <p:nvPr/>
              </p:nvSpPr>
              <p:spPr>
                <a:xfrm>
                  <a:off x="3347747" y="1541191"/>
                  <a:ext cx="2389700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zh-cn" sz="12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公众意见听取会</a:t>
                  </a:r>
                </a:p>
              </p:txBody>
            </p:sp>
            <p:sp>
              <p:nvSpPr>
                <p:cNvPr id="33" name="TextBox 30">
                  <a:extLst>
                    <a:ext uri="{FF2B5EF4-FFF2-40B4-BE49-F238E27FC236}">
                      <a16:creationId xmlns:a16="http://schemas.microsoft.com/office/drawing/2014/main" id="{C5B8264F-52CD-89A1-CA70-7E1E33B1D201}"/>
                    </a:ext>
                  </a:extLst>
                </p:cNvPr>
                <p:cNvSpPr txBox="1"/>
                <p:nvPr/>
              </p:nvSpPr>
              <p:spPr>
                <a:xfrm>
                  <a:off x="3775554" y="1906162"/>
                  <a:ext cx="1622312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zh-cn" sz="12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2022 年 6 月 28 日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62676CD-888E-E951-60B3-6032BE32BD9E}"/>
                  </a:ext>
                </a:extLst>
              </p:cNvPr>
              <p:cNvGrpSpPr/>
              <p:nvPr/>
            </p:nvGrpSpPr>
            <p:grpSpPr>
              <a:xfrm>
                <a:off x="3989570" y="2287739"/>
                <a:ext cx="1873971" cy="1433289"/>
                <a:chOff x="5656300" y="1731068"/>
                <a:chExt cx="1873971" cy="1433289"/>
              </a:xfrm>
            </p:grpSpPr>
            <p:pic>
              <p:nvPicPr>
                <p:cNvPr id="28" name="Graphic 25" descr="Marker with solid fill">
                  <a:extLst>
                    <a:ext uri="{FF2B5EF4-FFF2-40B4-BE49-F238E27FC236}">
                      <a16:creationId xmlns:a16="http://schemas.microsoft.com/office/drawing/2014/main" id="{9E91AC40-07E8-1C21-F15E-FBDED6694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8952" y="1731068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29" name="TextBox 26">
                  <a:extLst>
                    <a:ext uri="{FF2B5EF4-FFF2-40B4-BE49-F238E27FC236}">
                      <a16:creationId xmlns:a16="http://schemas.microsoft.com/office/drawing/2014/main" id="{082FFBDE-CC5D-DC9F-C2DF-8B58EAAD605C}"/>
                    </a:ext>
                  </a:extLst>
                </p:cNvPr>
                <p:cNvSpPr txBox="1"/>
                <p:nvPr/>
              </p:nvSpPr>
              <p:spPr>
                <a:xfrm>
                  <a:off x="5656300" y="2487249"/>
                  <a:ext cx="1873971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zh-cn" sz="12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EFSB</a:t>
                  </a:r>
                  <a:r>
                    <a:rPr lang="zh-cn" sz="1200" baseline="30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 </a:t>
                  </a:r>
                  <a:r>
                    <a:rPr lang="zh-cn" sz="12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要求 Eversource 评估从肯德尔广场到萨默维尔的一条混合路线</a:t>
                  </a:r>
                </a:p>
              </p:txBody>
            </p:sp>
            <p:sp>
              <p:nvSpPr>
                <p:cNvPr id="30" name="TextBox 27">
                  <a:extLst>
                    <a:ext uri="{FF2B5EF4-FFF2-40B4-BE49-F238E27FC236}">
                      <a16:creationId xmlns:a16="http://schemas.microsoft.com/office/drawing/2014/main" id="{6BEAA32E-BA5A-D766-F82A-977057FCD34C}"/>
                    </a:ext>
                  </a:extLst>
                </p:cNvPr>
                <p:cNvSpPr txBox="1"/>
                <p:nvPr/>
              </p:nvSpPr>
              <p:spPr>
                <a:xfrm>
                  <a:off x="5779878" y="2259837"/>
                  <a:ext cx="1539215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zh-cn" sz="1200">
                      <a:solidFill>
                        <a:prstClr val="black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2022 年 7 月 20 日</a:t>
                  </a:r>
                </a:p>
              </p:txBody>
            </p:sp>
          </p:grpSp>
          <p:pic>
            <p:nvPicPr>
              <p:cNvPr id="25" name="Graphic 22" descr="Marker with solid fill">
                <a:extLst>
                  <a:ext uri="{FF2B5EF4-FFF2-40B4-BE49-F238E27FC236}">
                    <a16:creationId xmlns:a16="http://schemas.microsoft.com/office/drawing/2014/main" id="{5F813D7B-8703-7ABE-5E20-720BED5EB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6119700" y="2764544"/>
                <a:ext cx="457200" cy="45720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9EEC805-167E-9A4C-9ABE-E864BEAAAC49}"/>
                  </a:ext>
                </a:extLst>
              </p:cNvPr>
              <p:cNvGrpSpPr/>
              <p:nvPr/>
            </p:nvGrpSpPr>
            <p:grpSpPr>
              <a:xfrm>
                <a:off x="1269241" y="1891543"/>
                <a:ext cx="5903939" cy="3086583"/>
                <a:chOff x="1449197" y="2584901"/>
                <a:chExt cx="5903939" cy="3086583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D8EF252-7313-F8EC-C571-5BC136482DCF}"/>
                    </a:ext>
                  </a:extLst>
                </p:cNvPr>
                <p:cNvGrpSpPr/>
                <p:nvPr/>
              </p:nvGrpSpPr>
              <p:grpSpPr>
                <a:xfrm>
                  <a:off x="1449197" y="3098603"/>
                  <a:ext cx="5903939" cy="2572881"/>
                  <a:chOff x="-236832" y="1880283"/>
                  <a:chExt cx="5903939" cy="2572881"/>
                </a:xfrm>
              </p:grpSpPr>
              <p:pic>
                <p:nvPicPr>
                  <p:cNvPr id="22" name="Graphic 19" descr="Marker with solid fill">
                    <a:extLst>
                      <a:ext uri="{FF2B5EF4-FFF2-40B4-BE49-F238E27FC236}">
                        <a16:creationId xmlns:a16="http://schemas.microsoft.com/office/drawing/2014/main" id="{30C37208-1ACB-DBF8-BBC5-337C3CFE91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36832" y="3875437"/>
                    <a:ext cx="577727" cy="577727"/>
                  </a:xfrm>
                  <a:prstGeom prst="rect">
                    <a:avLst/>
                  </a:prstGeom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</p:pic>
              <p:sp>
                <p:nvSpPr>
                  <p:cNvPr id="24" name="TextBox 21">
                    <a:extLst>
                      <a:ext uri="{FF2B5EF4-FFF2-40B4-BE49-F238E27FC236}">
                        <a16:creationId xmlns:a16="http://schemas.microsoft.com/office/drawing/2014/main" id="{082F96C1-6218-5BF1-EE55-0400D761F6FA}"/>
                      </a:ext>
                    </a:extLst>
                  </p:cNvPr>
                  <p:cNvSpPr txBox="1"/>
                  <p:nvPr/>
                </p:nvSpPr>
                <p:spPr>
                  <a:xfrm>
                    <a:off x="3960307" y="1880283"/>
                    <a:ext cx="1706800" cy="2822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800" rtl="0">
                      <a:defRPr/>
                    </a:pPr>
                    <a:r>
                      <a:rPr lang="zh-cn" sz="1200" dirty="0"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a:t>2022 年 11 月 10 日</a:t>
                    </a:r>
                  </a:p>
                </p:txBody>
              </p:sp>
            </p:grpSp>
            <p:sp>
              <p:nvSpPr>
                <p:cNvPr id="21" name="TextBox 18">
                  <a:extLst>
                    <a:ext uri="{FF2B5EF4-FFF2-40B4-BE49-F238E27FC236}">
                      <a16:creationId xmlns:a16="http://schemas.microsoft.com/office/drawing/2014/main" id="{488D4888-B364-D6E8-3928-076BCC656EAC}"/>
                    </a:ext>
                  </a:extLst>
                </p:cNvPr>
                <p:cNvSpPr txBox="1"/>
                <p:nvPr/>
              </p:nvSpPr>
              <p:spPr>
                <a:xfrm>
                  <a:off x="5711439" y="2584901"/>
                  <a:ext cx="1630460" cy="470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zh-cn" sz="12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关于混合路线的</a:t>
                  </a:r>
                  <a:br>
                    <a:rPr lang="en-US" altLang="zh-CN" sz="12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zh-cn" sz="1200" dirty="0"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公众意见听取会会</a:t>
                  </a:r>
                </a:p>
              </p:txBody>
            </p:sp>
          </p:grp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AA49C064-B173-67BB-A563-475B25882F76}"/>
                  </a:ext>
                </a:extLst>
              </p:cNvPr>
              <p:cNvSpPr/>
              <p:nvPr/>
            </p:nvSpPr>
            <p:spPr>
              <a:xfrm>
                <a:off x="494880" y="2645052"/>
                <a:ext cx="301381" cy="16888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n-US" sz="135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32D6F8F5-343B-07D6-7442-8544D062EC8F}"/>
                  </a:ext>
                </a:extLst>
              </p:cNvPr>
              <p:cNvSpPr/>
              <p:nvPr/>
            </p:nvSpPr>
            <p:spPr>
              <a:xfrm>
                <a:off x="7430217" y="2654800"/>
                <a:ext cx="290125" cy="149390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n-US" sz="135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Graphic 16" descr="Marker with solid fill">
                <a:extLst>
                  <a:ext uri="{FF2B5EF4-FFF2-40B4-BE49-F238E27FC236}">
                    <a16:creationId xmlns:a16="http://schemas.microsoft.com/office/drawing/2014/main" id="{23C43579-DB4C-8A9A-6C54-5F462664F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3491" y="2297637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AA5B0C-6EEE-3E02-00CF-F2FCFF8CFA9A}"/>
              </a:ext>
            </a:extLst>
          </p:cNvPr>
          <p:cNvGrpSpPr/>
          <p:nvPr/>
        </p:nvGrpSpPr>
        <p:grpSpPr>
          <a:xfrm>
            <a:off x="539646" y="5881421"/>
            <a:ext cx="8156715" cy="370438"/>
            <a:chOff x="150244" y="6478579"/>
            <a:chExt cx="8156715" cy="3704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762F79-114E-B4DC-2D2C-FC5256D08DD2}"/>
                </a:ext>
              </a:extLst>
            </p:cNvPr>
            <p:cNvSpPr txBox="1"/>
            <p:nvPr/>
          </p:nvSpPr>
          <p:spPr>
            <a:xfrm>
              <a:off x="150244" y="6479685"/>
              <a:ext cx="3845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zh-cn" sz="900" dirty="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1.马萨诸塞州环境政策法案环境通知表</a:t>
              </a:r>
            </a:p>
            <a:p>
              <a:pPr rtl="0"/>
              <a:r>
                <a:rPr lang="zh-cn" sz="900" dirty="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2.能源设施选址委员会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E20D59-C23F-9DD6-5FDF-9A97FF742610}"/>
                </a:ext>
              </a:extLst>
            </p:cNvPr>
            <p:cNvSpPr txBox="1"/>
            <p:nvPr/>
          </p:nvSpPr>
          <p:spPr>
            <a:xfrm>
              <a:off x="3734959" y="6478579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zh-cn" sz="900" dirty="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3.可能变更以及待获得所有批准/许可</a:t>
              </a:r>
            </a:p>
            <a:p>
              <a:pPr rtl="0"/>
              <a:r>
                <a:rPr lang="zh-cn" sz="900" dirty="0">
                  <a:solidFill>
                    <a:prstClr val="black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4.各种要素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BA9B28-4307-91C6-636C-28AC04E9C6AB}"/>
              </a:ext>
            </a:extLst>
          </p:cNvPr>
          <p:cNvCxnSpPr>
            <a:cxnSpLocks/>
          </p:cNvCxnSpPr>
          <p:nvPr/>
        </p:nvCxnSpPr>
        <p:spPr>
          <a:xfrm>
            <a:off x="429214" y="5691673"/>
            <a:ext cx="75671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815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0487" y="102357"/>
            <a:ext cx="6969125" cy="846137"/>
          </a:xfrm>
        </p:spPr>
        <p:txBody>
          <a:bodyPr rtlCol="0"/>
          <a:lstStyle/>
          <a:p>
            <a:pPr rtl="0"/>
            <a:r>
              <a:rPr lang="zh-cn" sz="2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更新：从肯德尔广场到联合广场的主路线</a:t>
            </a:r>
            <a:br>
              <a:rPr lang="en-US" sz="2200" strike="sngStrike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600" b="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混合路线 S15 跟随南街 RR 轨道(RR track) / 大交汇走廊</a:t>
            </a:r>
            <a:endParaRPr lang="en-US" sz="1600" b="0" i="1" strike="sngStrike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BC99E-DDA2-7730-E65F-2E14279DA819}"/>
              </a:ext>
            </a:extLst>
          </p:cNvPr>
          <p:cNvSpPr txBox="1"/>
          <p:nvPr/>
        </p:nvSpPr>
        <p:spPr bwMode="auto">
          <a:xfrm>
            <a:off x="1529427" y="6073812"/>
            <a:ext cx="1418253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>
            <a:spAutoFit/>
          </a:bodyPr>
          <a:lstStyle/>
          <a:p>
            <a:pPr algn="ctr" rtl="0"/>
            <a:r>
              <a:rPr lang="zh-cn" sz="1000" i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S15 主路线 </a:t>
            </a:r>
          </a:p>
          <a:p>
            <a:pPr algn="ctr" rtl="0"/>
            <a:r>
              <a:rPr lang="zh-cn" sz="1000" i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（粉红实线）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77BEB-D66A-6EE4-854A-5843833EEF17}"/>
              </a:ext>
            </a:extLst>
          </p:cNvPr>
          <p:cNvSpPr txBox="1"/>
          <p:nvPr/>
        </p:nvSpPr>
        <p:spPr bwMode="auto">
          <a:xfrm>
            <a:off x="5939702" y="4929851"/>
            <a:ext cx="1418253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>
            <a:spAutoFit/>
          </a:bodyPr>
          <a:lstStyle/>
          <a:p>
            <a:pPr algn="ctr" rtl="0"/>
            <a:r>
              <a:rPr lang="zh-cn" sz="1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南街详情 </a:t>
            </a: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AD95D92F-BEC4-ADDA-BF88-E2F67BD8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0" y="1094737"/>
            <a:ext cx="3372928" cy="497907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F043F5-4D4C-03C2-251C-4A9D518117F4}"/>
              </a:ext>
            </a:extLst>
          </p:cNvPr>
          <p:cNvSpPr/>
          <p:nvPr/>
        </p:nvSpPr>
        <p:spPr>
          <a:xfrm>
            <a:off x="1180730" y="1597981"/>
            <a:ext cx="2272684" cy="2166151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6A1978-17B9-0601-5EDF-298DCAA68227}"/>
              </a:ext>
            </a:extLst>
          </p:cNvPr>
          <p:cNvCxnSpPr>
            <a:cxnSpLocks/>
          </p:cNvCxnSpPr>
          <p:nvPr/>
        </p:nvCxnSpPr>
        <p:spPr>
          <a:xfrm>
            <a:off x="3453414" y="3764132"/>
            <a:ext cx="1100244" cy="11338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A2448-7278-D0DF-B7E3-19D12ACD9107}"/>
              </a:ext>
            </a:extLst>
          </p:cNvPr>
          <p:cNvCxnSpPr>
            <a:cxnSpLocks/>
          </p:cNvCxnSpPr>
          <p:nvPr/>
        </p:nvCxnSpPr>
        <p:spPr>
          <a:xfrm flipV="1">
            <a:off x="3453414" y="1257318"/>
            <a:ext cx="1100244" cy="3406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834361-9439-8572-ECE1-D366B52D9618}"/>
              </a:ext>
            </a:extLst>
          </p:cNvPr>
          <p:cNvSpPr txBox="1"/>
          <p:nvPr/>
        </p:nvSpPr>
        <p:spPr bwMode="auto">
          <a:xfrm>
            <a:off x="4731294" y="5354728"/>
            <a:ext cx="3860616" cy="6463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5" rIns="91430" bIns="45715" rtlCol="0">
            <a:spAutoFit/>
          </a:bodyPr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zh-cn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于 2022 年 3 月 10 日 EFSB 档案记录的原首选路线 S-1A 和原通知替代路线 S-11C。 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zh-cn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2023 年提出的新的主路线 S-15。 </a:t>
            </a:r>
          </a:p>
        </p:txBody>
      </p:sp>
      <p:pic>
        <p:nvPicPr>
          <p:cNvPr id="2" name="Picture 1" descr="A map of a city&#10;&#10;Description automatically generated">
            <a:extLst>
              <a:ext uri="{FF2B5EF4-FFF2-40B4-BE49-F238E27FC236}">
                <a16:creationId xmlns:a16="http://schemas.microsoft.com/office/drawing/2014/main" id="{FBE4D01D-A36A-B3AF-BD87-E87E5B9EA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658" y="1257318"/>
            <a:ext cx="3959523" cy="3640698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4B306-D65C-4BE7-612A-63FF27D5814E}"/>
              </a:ext>
            </a:extLst>
          </p:cNvPr>
          <p:cNvSpPr txBox="1"/>
          <p:nvPr/>
        </p:nvSpPr>
        <p:spPr bwMode="auto">
          <a:xfrm rot="326828">
            <a:off x="1768794" y="2944663"/>
            <a:ext cx="614188" cy="61555"/>
          </a:xfrm>
          <a:prstGeom prst="rect">
            <a:avLst/>
          </a:prstGeom>
          <a:solidFill>
            <a:srgbClr val="FF4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S-15路线变化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B3EB3-0ADF-469B-A457-177FDCDD76B0}"/>
              </a:ext>
            </a:extLst>
          </p:cNvPr>
          <p:cNvSpPr txBox="1"/>
          <p:nvPr/>
        </p:nvSpPr>
        <p:spPr bwMode="auto">
          <a:xfrm rot="335590">
            <a:off x="5942140" y="3272534"/>
            <a:ext cx="865651" cy="92333"/>
          </a:xfrm>
          <a:prstGeom prst="rect">
            <a:avLst/>
          </a:prstGeom>
          <a:solidFill>
            <a:srgbClr val="FF4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sz="6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S-15路线变化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F448D-FA8D-F609-15C6-88D2596AD47C}"/>
              </a:ext>
            </a:extLst>
          </p:cNvPr>
          <p:cNvSpPr txBox="1"/>
          <p:nvPr/>
        </p:nvSpPr>
        <p:spPr bwMode="auto">
          <a:xfrm>
            <a:off x="4579333" y="1387845"/>
            <a:ext cx="671331" cy="153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zh-cn" sz="500" i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#402</a:t>
            </a:r>
          </a:p>
          <a:p>
            <a:pPr algn="r" rtl="0"/>
            <a:r>
              <a:rPr lang="zh-cn" sz="500" i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萨默维尔变电站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6C16CC-355E-11ED-9BB8-7A3A4687C307}"/>
              </a:ext>
            </a:extLst>
          </p:cNvPr>
          <p:cNvSpPr txBox="1"/>
          <p:nvPr/>
        </p:nvSpPr>
        <p:spPr bwMode="auto">
          <a:xfrm>
            <a:off x="914401" y="1779897"/>
            <a:ext cx="395952" cy="923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zh-cn" sz="300" i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#402</a:t>
            </a:r>
          </a:p>
          <a:p>
            <a:pPr algn="r" rtl="0"/>
            <a:r>
              <a:rPr lang="zh-cn" sz="300" i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萨默维尔变电站</a:t>
            </a:r>
          </a:p>
        </p:txBody>
      </p:sp>
    </p:spTree>
    <p:extLst>
      <p:ext uri="{BB962C8B-B14F-4D97-AF65-F5344CB8AC3E}">
        <p14:creationId xmlns:p14="http://schemas.microsoft.com/office/powerpoint/2010/main" val="28480868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85E6B7-4073-AF66-E2E6-4569B7AF0E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3" y="900504"/>
            <a:ext cx="5033096" cy="28203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2659D-2E0A-15C2-24E4-11D276A1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56" y="164218"/>
            <a:ext cx="6629400" cy="609600"/>
          </a:xfrm>
        </p:spPr>
        <p:txBody>
          <a:bodyPr rtlCol="0"/>
          <a:lstStyle/>
          <a:p>
            <a:pPr rtl="0"/>
            <a:r>
              <a:rPr lang="zh-cn" sz="2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波士顿地产公司更新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45B98-653C-3282-50C2-57C1CD4336A3}"/>
              </a:ext>
            </a:extLst>
          </p:cNvPr>
          <p:cNvSpPr txBox="1"/>
          <p:nvPr/>
        </p:nvSpPr>
        <p:spPr bwMode="auto">
          <a:xfrm>
            <a:off x="491252" y="844765"/>
            <a:ext cx="2406261" cy="37548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5" rIns="91430" bIns="45715" rtlCol="0" anchor="t">
            <a:spAutoFit/>
          </a:bodyPr>
          <a:lstStyle/>
          <a:p>
            <a:pPr marL="171450" indent="-171450" rtl="0">
              <a:buFont typeface="Wingdings" panose="05000000000000000000" pitchFamily="2" charset="2"/>
              <a:buChar char="§"/>
            </a:pP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2023 年 3 月 拆除蓝色车库(Blue Garage)</a:t>
            </a:r>
            <a:br>
              <a:rPr lang="en-US" alt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完成。</a:t>
            </a:r>
            <a:endParaRPr lang="en-US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2023 年 - 2027 年        </a:t>
            </a:r>
          </a:p>
          <a:p>
            <a:pPr rtl="0"/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百老汇大道 121 号和</a:t>
            </a:r>
            <a:br>
              <a:rPr lang="en-US" alt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宾尼街 290 号的现场</a:t>
            </a:r>
            <a:br>
              <a:rPr lang="en-US" alt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作业活动与施工。</a:t>
            </a: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rtl="0"/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~2025 年-2028 年* </a:t>
            </a:r>
            <a:br>
              <a:rPr lang="en-US" alt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由 Eversource 进行的变电站施工和设备安装。</a:t>
            </a:r>
            <a:endParaRPr lang="en-US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rtl="0"/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 </a:t>
            </a: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328A0-7943-5A40-7617-6C8F296708FE}"/>
              </a:ext>
            </a:extLst>
          </p:cNvPr>
          <p:cNvSpPr txBox="1"/>
          <p:nvPr/>
        </p:nvSpPr>
        <p:spPr bwMode="auto">
          <a:xfrm>
            <a:off x="611979" y="6269944"/>
            <a:ext cx="1274688" cy="2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>
            <a:spAutoFit/>
          </a:bodyPr>
          <a:lstStyle/>
          <a:p>
            <a:pPr algn="l" rtl="0"/>
            <a:r>
              <a:rPr lang="zh-cn" sz="1050" i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等待 EFSB 批准 </a:t>
            </a:r>
          </a:p>
        </p:txBody>
      </p:sp>
      <p:pic>
        <p:nvPicPr>
          <p:cNvPr id="1028" name="Picture 4" descr="office buildings in Cambridge, Ma">
            <a:extLst>
              <a:ext uri="{FF2B5EF4-FFF2-40B4-BE49-F238E27FC236}">
                <a16:creationId xmlns:a16="http://schemas.microsoft.com/office/drawing/2014/main" id="{ECD4764B-12A4-7BB0-BFAB-F7DB8FB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04" y="3266128"/>
            <a:ext cx="2121875" cy="28582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B8557-487C-43F5-CA5C-1A82871D1BB3}"/>
              </a:ext>
            </a:extLst>
          </p:cNvPr>
          <p:cNvSpPr txBox="1"/>
          <p:nvPr/>
        </p:nvSpPr>
        <p:spPr bwMode="auto">
          <a:xfrm>
            <a:off x="2950813" y="3719428"/>
            <a:ext cx="319829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>
            <a:spAutoFit/>
          </a:bodyPr>
          <a:lstStyle/>
          <a:p>
            <a:pPr algn="l" rtl="0"/>
            <a:r>
              <a:rPr lang="zh-cn" sz="1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2023 年 9 月现场进度图（由波士顿地产(BXP)提供）</a:t>
            </a:r>
          </a:p>
        </p:txBody>
      </p:sp>
      <p:pic>
        <p:nvPicPr>
          <p:cNvPr id="1030" name="Picture 6" descr="open space concept renderings">
            <a:extLst>
              <a:ext uri="{FF2B5EF4-FFF2-40B4-BE49-F238E27FC236}">
                <a16:creationId xmlns:a16="http://schemas.microsoft.com/office/drawing/2014/main" id="{B137310B-D0EC-FEDC-7045-DD64254DE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 b="6879"/>
          <a:stretch/>
        </p:blipFill>
        <p:spPr bwMode="auto">
          <a:xfrm>
            <a:off x="3657845" y="4230207"/>
            <a:ext cx="2760459" cy="17728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C12B6-E7B8-B544-8CC1-C7E20BCB03A8}"/>
              </a:ext>
            </a:extLst>
          </p:cNvPr>
          <p:cNvSpPr txBox="1"/>
          <p:nvPr/>
        </p:nvSpPr>
        <p:spPr bwMode="auto">
          <a:xfrm>
            <a:off x="4329546" y="6144486"/>
            <a:ext cx="307005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>
            <a:spAutoFit/>
          </a:bodyPr>
          <a:lstStyle/>
          <a:p>
            <a:pPr algn="l" rtl="0"/>
            <a:r>
              <a:rPr lang="zh-cn" sz="1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广场和建筑概念渲染图（由波士顿地产(BXP)提供）</a:t>
            </a:r>
          </a:p>
        </p:txBody>
      </p:sp>
    </p:spTree>
    <p:extLst>
      <p:ext uri="{BB962C8B-B14F-4D97-AF65-F5344CB8AC3E}">
        <p14:creationId xmlns:p14="http://schemas.microsoft.com/office/powerpoint/2010/main" val="5832768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659D-2E0A-15C2-24E4-11D276A1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wrap="square" rtlCol="0" anchor="ctr">
            <a:normAutofit fontScale="90000"/>
          </a:bodyPr>
          <a:lstStyle/>
          <a:p>
            <a:pPr rtl="0">
              <a:lnSpc>
                <a:spcPct val="90000"/>
              </a:lnSpc>
            </a:pPr>
            <a:r>
              <a:rPr lang="zh-cn" sz="2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福尔克森街 135 号历程 </a:t>
            </a:r>
            <a:br>
              <a:rPr lang="en-US" sz="16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2000" b="0" i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信守承诺 </a:t>
            </a:r>
            <a:endParaRPr lang="en-US" sz="2000" b="0" i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An aerial view of a city&#10;&#10;Description automatically generated">
            <a:extLst>
              <a:ext uri="{FF2B5EF4-FFF2-40B4-BE49-F238E27FC236}">
                <a16:creationId xmlns:a16="http://schemas.microsoft.com/office/drawing/2014/main" id="{28D473F1-80FE-03F9-3939-B599A848B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0" r="7758" b="-600"/>
          <a:stretch/>
        </p:blipFill>
        <p:spPr>
          <a:xfrm>
            <a:off x="4707138" y="2481244"/>
            <a:ext cx="4025087" cy="34408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AD38D-F6ED-1A99-39FE-633889766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27" y="962401"/>
            <a:ext cx="8317300" cy="1342814"/>
          </a:xfrm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3210" indent="-283210" rtl="0">
              <a:lnSpc>
                <a:spcPct val="90000"/>
              </a:lnSpc>
            </a:pPr>
            <a:r>
              <a:rPr 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2020 </a:t>
            </a: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– 剑桥市、Eversource、波士顿地产和亚历山大地产达成一份协议，决定将提议的变电站从东剑桥街区迁入肯德尔广场 MXD 区。 </a:t>
            </a: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3210" indent="-283210" rtl="0">
              <a:lnSpc>
                <a:spcPct val="90000"/>
              </a:lnSpc>
            </a:pP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作为大交汇分区（Grand Junction Zoning）的一部分，亚历山大（Alexandria）地产承诺从 Eversource 购买该地块后转给剑桥市作公共用途。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421BA57-B98C-85E4-55A3-C218DFD515CD}"/>
              </a:ext>
            </a:extLst>
          </p:cNvPr>
          <p:cNvSpPr txBox="1">
            <a:spLocks/>
          </p:cNvSpPr>
          <p:nvPr/>
        </p:nvSpPr>
        <p:spPr bwMode="auto">
          <a:xfrm>
            <a:off x="454327" y="2326582"/>
            <a:ext cx="4117673" cy="399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  <a:noAutofit/>
          </a:bodyPr>
          <a:lstStyle>
            <a:lvl1pPr marL="283412" indent="-283412" algn="l" rtl="0" eaLnBrk="1" fontAlgn="base" hangingPunct="1">
              <a:spcBef>
                <a:spcPct val="0"/>
              </a:spcBef>
              <a:spcAft>
                <a:spcPct val="55000"/>
              </a:spcAft>
              <a:buClr>
                <a:srgbClr val="007BC3"/>
              </a:buClr>
              <a:buFont typeface="Wingdings" pitchFamily="2" charset="2"/>
              <a:buChar char="§"/>
              <a:defRPr sz="2303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1pPr>
            <a:lvl2pPr marL="614060" indent="-236177" algn="l" rtl="0" eaLnBrk="1" fontAlgn="base" hangingPunct="1">
              <a:spcBef>
                <a:spcPct val="0"/>
              </a:spcBef>
              <a:spcAft>
                <a:spcPct val="55000"/>
              </a:spcAft>
              <a:buClr>
                <a:srgbClr val="007BC3"/>
              </a:buClr>
              <a:buFont typeface="Arial" charset="0"/>
              <a:buChar char="–"/>
              <a:defRPr sz="1982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944708" indent="-188942" algn="l" rtl="0" eaLnBrk="1" fontAlgn="base" hangingPunct="1">
              <a:spcBef>
                <a:spcPct val="0"/>
              </a:spcBef>
              <a:spcAft>
                <a:spcPct val="55000"/>
              </a:spcAft>
              <a:buClr>
                <a:srgbClr val="007BC3"/>
              </a:buClr>
              <a:buFont typeface="Wingdings" pitchFamily="2" charset="2"/>
              <a:buChar char="§"/>
              <a:defRPr sz="166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322592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700475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78359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456242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834125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212009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3210" indent="-283210" rtl="0">
              <a:lnSpc>
                <a:spcPct val="90000"/>
              </a:lnSpc>
            </a:pPr>
            <a:r>
              <a:rPr lang="zh-cn" sz="1600" b="1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~ 2024 年*</a:t>
            </a:r>
            <a:r>
              <a:rPr lang="zh-cn" sz="1600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– 第 3 季度 剑桥市预期使用亚历山大地产放在托管方的 12,929,000 美元从 Eversource 购买富尔克森街 135 号地块。无需挪用剑桥市的资金。 </a:t>
            </a:r>
            <a:endParaRPr lang="en-US" sz="1600" kern="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3210" indent="-283210" rtl="0">
              <a:lnSpc>
                <a:spcPct val="90000"/>
              </a:lnSpc>
            </a:pPr>
            <a:r>
              <a:rPr lang="zh-cn" sz="1600" b="1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~ 2024 年-2030 年*</a:t>
            </a:r>
            <a:r>
              <a:rPr lang="zh-cn" sz="1600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- Eversource 预期使用富尔克森街 135 号地块支持变电站和输电线的施工。 </a:t>
            </a:r>
            <a:endParaRPr lang="en-US" sz="1600" kern="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3210" indent="-283210" rtl="0">
              <a:lnSpc>
                <a:spcPct val="90000"/>
              </a:lnSpc>
            </a:pPr>
            <a:r>
              <a:rPr lang="zh-cn" sz="1600" b="1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~ 2029 年* </a:t>
            </a:r>
            <a:r>
              <a:rPr lang="zh-cn" sz="1600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 剑桥市工作人员将启动社区流程，决定该地块的具体公共用途。</a:t>
            </a:r>
            <a:endParaRPr lang="en-US" sz="1600" kern="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3210" indent="-283210" rtl="0">
              <a:lnSpc>
                <a:spcPct val="90000"/>
              </a:lnSpc>
            </a:pPr>
            <a:r>
              <a:rPr lang="zh-cn" sz="1600" b="1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~ 2030 年*</a:t>
            </a:r>
            <a:r>
              <a:rPr lang="zh-cn" sz="1600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– GCEP 完成后，该地块将可由剑桥市用于公共用途。 </a:t>
            </a:r>
            <a:endParaRPr lang="en-US" sz="1600" kern="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3210" indent="-283210" rtl="0">
              <a:lnSpc>
                <a:spcPct val="90000"/>
              </a:lnSpc>
            </a:pPr>
            <a:endParaRPr lang="en-US" sz="1600" kern="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3863E-1716-9D2D-195D-CB7CDD75ADBC}"/>
              </a:ext>
            </a:extLst>
          </p:cNvPr>
          <p:cNvSpPr txBox="1"/>
          <p:nvPr/>
        </p:nvSpPr>
        <p:spPr bwMode="auto">
          <a:xfrm>
            <a:off x="564192" y="6299649"/>
            <a:ext cx="3223939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 anchor="t">
            <a:spAutoFit/>
          </a:bodyPr>
          <a:lstStyle/>
          <a:p>
            <a:pPr rtl="0"/>
            <a:r>
              <a:rPr lang="zh-cn" sz="1200" i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zh-cn" sz="1000" i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假设 EFSB 项目获批。日期为估计日期，可能变化 </a:t>
            </a:r>
            <a:endParaRPr lang="en-US" sz="1200" i="1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976F9-58F4-4234-B7C2-85C189DF841E}"/>
              </a:ext>
            </a:extLst>
          </p:cNvPr>
          <p:cNvSpPr txBox="1"/>
          <p:nvPr/>
        </p:nvSpPr>
        <p:spPr bwMode="auto">
          <a:xfrm>
            <a:off x="5404349" y="5922090"/>
            <a:ext cx="26306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zh-cn" sz="1000" i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富尔克森街 135 号地块航拍图</a:t>
            </a:r>
          </a:p>
        </p:txBody>
      </p:sp>
    </p:spTree>
    <p:extLst>
      <p:ext uri="{BB962C8B-B14F-4D97-AF65-F5344CB8AC3E}">
        <p14:creationId xmlns:p14="http://schemas.microsoft.com/office/powerpoint/2010/main" val="4216029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uple of white trucks parked&#10;&#10;Description automatically generated">
            <a:extLst>
              <a:ext uri="{FF2B5EF4-FFF2-40B4-BE49-F238E27FC236}">
                <a16:creationId xmlns:a16="http://schemas.microsoft.com/office/drawing/2014/main" id="{32D5888A-4581-C451-1643-15D86E3C6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10" y="3937715"/>
            <a:ext cx="2743200" cy="12219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FB0545-3D5F-B666-7245-6955A4CF8656}"/>
              </a:ext>
            </a:extLst>
          </p:cNvPr>
          <p:cNvSpPr/>
          <p:nvPr/>
        </p:nvSpPr>
        <p:spPr>
          <a:xfrm rot="2826053">
            <a:off x="3285226" y="3303968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sz="105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福尔克森街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E21D1-242F-6635-9A42-1510F3574CF2}"/>
              </a:ext>
            </a:extLst>
          </p:cNvPr>
          <p:cNvSpPr/>
          <p:nvPr/>
        </p:nvSpPr>
        <p:spPr>
          <a:xfrm rot="2653643">
            <a:off x="5562833" y="5576461"/>
            <a:ext cx="1299166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sz="105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福尔克森街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E78A565-DBC6-4334-95C9-3AB3486E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sz="2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福尔克森街 135 号</a:t>
            </a:r>
            <a:br>
              <a:rPr lang="en-US" sz="2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800" b="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项目施工期间使用 (~ 2024 年 - 2030 年)</a:t>
            </a:r>
            <a:endParaRPr lang="en-US" b="0" i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53AF5A-C342-1AE5-93EE-651907C10B4C}"/>
              </a:ext>
            </a:extLst>
          </p:cNvPr>
          <p:cNvSpPr/>
          <p:nvPr/>
        </p:nvSpPr>
        <p:spPr>
          <a:xfrm rot="20228939">
            <a:off x="2834687" y="4710862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sz="105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查尔斯街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15EB0-B80D-DAE4-2E84-68CEA260D944}"/>
              </a:ext>
            </a:extLst>
          </p:cNvPr>
          <p:cNvSpPr txBox="1"/>
          <p:nvPr/>
        </p:nvSpPr>
        <p:spPr bwMode="auto">
          <a:xfrm>
            <a:off x="753018" y="1433435"/>
            <a:ext cx="4259555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zh-cn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与毗邻物业业主以及剑桥市、Eversource 和项目承包商协调，以将该地块用于支持新变电站和输电线的施工。 </a:t>
            </a:r>
            <a:b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US" sz="1400" spc="-1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zh-cn" sz="1400" spc="-4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要拆除的现有建筑。(~2024 年中期*)</a:t>
            </a:r>
            <a:br>
              <a:rPr lang="en-US" sz="1400" spc="-4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zh-cn" sz="14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现场准备活动包括石料和/或临时铺砌以及栅栏安装。</a:t>
            </a:r>
            <a:br>
              <a:rPr lang="en-US" sz="14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US" sz="1400" i="1" spc="-1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zh-cn" sz="14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地块将用于停车以及与 GCEP 相关的物料和设备存放。  减少邻近街道和停车场的压力。 </a:t>
            </a:r>
            <a:br>
              <a:rPr lang="en-US" sz="14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US" sz="1400" spc="-1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zh-cn" sz="14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外展团队将向附近居民提供有关更新信息，并就任何较大的计划交付开展协调工作。  </a:t>
            </a:r>
            <a:endParaRPr lang="en-US" sz="1400" spc="-1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02" name="Picture 6" descr="How to Secure Construction Sites with Temporary Fence | USS">
            <a:extLst>
              <a:ext uri="{FF2B5EF4-FFF2-40B4-BE49-F238E27FC236}">
                <a16:creationId xmlns:a16="http://schemas.microsoft.com/office/drawing/2014/main" id="{34858492-F86A-9AA5-C303-F97D89594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464" b="39847"/>
          <a:stretch/>
        </p:blipFill>
        <p:spPr bwMode="auto">
          <a:xfrm>
            <a:off x="5567374" y="1258660"/>
            <a:ext cx="3331029" cy="23892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uct Bank Cages - Default">
            <a:extLst>
              <a:ext uri="{FF2B5EF4-FFF2-40B4-BE49-F238E27FC236}">
                <a16:creationId xmlns:a16="http://schemas.microsoft.com/office/drawing/2014/main" id="{71A27759-A667-5A92-B419-31EE6ADA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87" y="2885439"/>
            <a:ext cx="2186858" cy="1768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le of gravel in a field&#10;&#10;Description automatically generated">
            <a:extLst>
              <a:ext uri="{FF2B5EF4-FFF2-40B4-BE49-F238E27FC236}">
                <a16:creationId xmlns:a16="http://schemas.microsoft.com/office/drawing/2014/main" id="{E43F1C80-4AED-AAFA-97D9-7EBC3C6F57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94" t="13500" r="2996" b="25500"/>
          <a:stretch/>
        </p:blipFill>
        <p:spPr>
          <a:xfrm>
            <a:off x="5328352" y="5235318"/>
            <a:ext cx="1902729" cy="942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26E1F-3BDB-5B23-5960-ABDE95E75713}"/>
              </a:ext>
            </a:extLst>
          </p:cNvPr>
          <p:cNvSpPr txBox="1"/>
          <p:nvPr/>
        </p:nvSpPr>
        <p:spPr bwMode="auto">
          <a:xfrm>
            <a:off x="5238366" y="6240995"/>
            <a:ext cx="3905634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30" tIns="45715" rIns="91430" bIns="4571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zh-cn" sz="1100" i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图片仅为示意 – 确切用途待协调  </a:t>
            </a:r>
            <a:endParaRPr lang="en-US" sz="1100" b="1" i="1" u="sng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8148A-F423-8398-FAC8-D45C598D1977}"/>
              </a:ext>
            </a:extLst>
          </p:cNvPr>
          <p:cNvSpPr txBox="1"/>
          <p:nvPr/>
        </p:nvSpPr>
        <p:spPr bwMode="auto">
          <a:xfrm>
            <a:off x="753018" y="6212802"/>
            <a:ext cx="153116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>
            <a:spAutoFit/>
          </a:bodyPr>
          <a:lstStyle/>
          <a:p>
            <a:pPr algn="l" rtl="0"/>
            <a:r>
              <a:rPr lang="zh-cn" sz="1000" i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假设 EFSB 项目获批 </a:t>
            </a:r>
          </a:p>
        </p:txBody>
      </p:sp>
    </p:spTree>
    <p:extLst>
      <p:ext uri="{BB962C8B-B14F-4D97-AF65-F5344CB8AC3E}">
        <p14:creationId xmlns:p14="http://schemas.microsoft.com/office/powerpoint/2010/main" val="26857827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AE78A565-DBC6-4334-95C9-3AB3486E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sz="2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福尔克森街 135 号</a:t>
            </a:r>
            <a:br>
              <a:rPr lang="en-US" sz="2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800" b="0" i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剑桥市有关地块使用的流程 </a:t>
            </a:r>
            <a:r>
              <a:rPr lang="zh-cn" sz="18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US" sz="18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022A4-663B-CAC4-AA45-57FE76E187A7}"/>
              </a:ext>
            </a:extLst>
          </p:cNvPr>
          <p:cNvSpPr txBox="1"/>
          <p:nvPr/>
        </p:nvSpPr>
        <p:spPr bwMode="auto">
          <a:xfrm>
            <a:off x="3934810" y="1717780"/>
            <a:ext cx="4618655" cy="32470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剑桥市在</a:t>
            </a:r>
            <a:r>
              <a:rPr lang="zh-cn" sz="1600" spc="-2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EFSB</a:t>
            </a: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项目</a:t>
            </a:r>
            <a:r>
              <a:rPr lang="zh-cn" sz="16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获批准后</a:t>
            </a:r>
            <a:r>
              <a:rPr lang="zh-cn" sz="1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购买</a:t>
            </a:r>
            <a:r>
              <a:rPr lang="zh-cn" sz="1600" spc="-1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该物业</a:t>
            </a:r>
            <a:r>
              <a:rPr lang="zh-cn" sz="1600" i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（预计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1600" i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2024 年第 3 季度</a:t>
            </a:r>
            <a:r>
              <a:rPr lang="zh-cn" sz="1600" i="1" spc="-2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）</a:t>
            </a:r>
          </a:p>
          <a:p>
            <a:pPr marL="469900" marR="231775" lvl="1" rtl="0">
              <a:spcBef>
                <a:spcPts val="600"/>
              </a:spcBef>
              <a:tabLst>
                <a:tab pos="461009" algn="l"/>
              </a:tabLst>
            </a:pPr>
            <a:endParaRPr lang="en-US" sz="1600" i="1" spc="-25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zh-cn" sz="1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Eversource</a:t>
            </a:r>
            <a:r>
              <a:rPr lang="zh-cn" sz="1600" spc="-3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1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将</a:t>
            </a:r>
            <a:r>
              <a:rPr lang="zh-cn" sz="1600" spc="-1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在</a:t>
            </a:r>
            <a:r>
              <a:rPr lang="zh-cn" sz="1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施工期间将物业用于存放、</a:t>
            </a:r>
            <a:r>
              <a:rPr lang="zh-cn" sz="1600" spc="-1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停车</a:t>
            </a:r>
            <a:r>
              <a:rPr lang="zh-cn" sz="1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等，</a:t>
            </a:r>
            <a:r>
              <a:rPr lang="zh-cn" sz="160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并将现场拆除该建筑。</a:t>
            </a:r>
            <a:br>
              <a:rPr lang="en-US" sz="160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US" sz="1600" spc="-45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zh-cn" sz="16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剑桥市启动社区流程，以决定将来地块用途</a:t>
            </a:r>
            <a:r>
              <a:rPr lang="zh-cn" sz="1600" i="1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（预计</a:t>
            </a:r>
            <a:r>
              <a:rPr lang="en-US" altLang="zh-CN" sz="1600" i="1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1600" i="1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2029 年第 2 季度）</a:t>
            </a: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endParaRPr lang="en-US" sz="1600" i="1" spc="-1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变电站完成，输电线通电后，地块将可用于公共用途</a:t>
            </a:r>
            <a:r>
              <a:rPr lang="zh-cn" sz="16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（预计</a:t>
            </a:r>
            <a:r>
              <a:rPr lang="zh-cn" sz="1600" i="1" spc="-3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16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2030 年第 4 季度）</a:t>
            </a:r>
          </a:p>
        </p:txBody>
      </p:sp>
      <p:pic>
        <p:nvPicPr>
          <p:cNvPr id="3074" name="Picture 2" descr="City Seal of Cambridge">
            <a:extLst>
              <a:ext uri="{FF2B5EF4-FFF2-40B4-BE49-F238E27FC236}">
                <a16:creationId xmlns:a16="http://schemas.microsoft.com/office/drawing/2014/main" id="{E1030AE8-562D-5EA0-0F8B-5BB91179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8" y="1785678"/>
            <a:ext cx="22098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49A67-FE7E-C0AD-D924-F34181153615}"/>
              </a:ext>
            </a:extLst>
          </p:cNvPr>
          <p:cNvSpPr txBox="1"/>
          <p:nvPr/>
        </p:nvSpPr>
        <p:spPr bwMode="auto">
          <a:xfrm>
            <a:off x="1587516" y="4129873"/>
            <a:ext cx="814626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 anchor="t">
            <a:spAutoFit/>
          </a:bodyPr>
          <a:lstStyle/>
          <a:p>
            <a:pPr algn="l" rtl="0"/>
            <a:r>
              <a:rPr 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剑桥市</a:t>
            </a:r>
          </a:p>
        </p:txBody>
      </p:sp>
    </p:spTree>
    <p:extLst>
      <p:ext uri="{BB962C8B-B14F-4D97-AF65-F5344CB8AC3E}">
        <p14:creationId xmlns:p14="http://schemas.microsoft.com/office/powerpoint/2010/main" val="26338837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FB0545-3D5F-B666-7245-6955A4CF8656}"/>
              </a:ext>
            </a:extLst>
          </p:cNvPr>
          <p:cNvSpPr/>
          <p:nvPr/>
        </p:nvSpPr>
        <p:spPr>
          <a:xfrm rot="2826053">
            <a:off x="3285226" y="3303968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sz="105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福尔克森街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E21D1-242F-6635-9A42-1510F3574CF2}"/>
              </a:ext>
            </a:extLst>
          </p:cNvPr>
          <p:cNvSpPr/>
          <p:nvPr/>
        </p:nvSpPr>
        <p:spPr>
          <a:xfrm rot="2653643">
            <a:off x="5562833" y="5576461"/>
            <a:ext cx="1299166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sz="105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福尔克森街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E78A565-DBC6-4334-95C9-3AB3486E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sz="2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福尔克森街 135 号</a:t>
            </a:r>
            <a:br>
              <a:rPr lang="en-US" sz="23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800" b="0" i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地块将来用途 – 社区联络流程</a:t>
            </a:r>
            <a:endParaRPr lang="en-US" sz="18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53AF5A-C342-1AE5-93EE-651907C10B4C}"/>
              </a:ext>
            </a:extLst>
          </p:cNvPr>
          <p:cNvSpPr/>
          <p:nvPr/>
        </p:nvSpPr>
        <p:spPr>
          <a:xfrm rot="20228939">
            <a:off x="2834687" y="4710862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sz="105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查尔斯街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022A4-663B-CAC4-AA45-57FE76E187A7}"/>
              </a:ext>
            </a:extLst>
          </p:cNvPr>
          <p:cNvSpPr txBox="1"/>
          <p:nvPr/>
        </p:nvSpPr>
        <p:spPr bwMode="auto">
          <a:xfrm>
            <a:off x="3903088" y="1654631"/>
            <a:ext cx="4618655" cy="2200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剑桥市</a:t>
            </a:r>
            <a:r>
              <a:rPr lang="zh-cn" sz="1600" spc="-1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承</a:t>
            </a:r>
            <a:r>
              <a:rPr lang="zh-cn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诺将该地块用于公共用途。 </a:t>
            </a:r>
            <a:endParaRPr lang="en-US" sz="1600" i="1" spc="-25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zh-cn" sz="1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我们重视社区参与决定地块用途。 </a:t>
            </a: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zh-cn" sz="1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我们已听取了有关用作房屋和露天空间的请求，但社区仍然有很多机会提出附加意见。 </a:t>
            </a:r>
          </a:p>
          <a:p>
            <a:pPr marL="755650" marR="228600" lvl="1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zh-cn" sz="160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社区联络流程将于 2029 年启动。 </a:t>
            </a: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zh-cn" sz="1600" spc="-1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参与到该流程 - 让我们聆听您的心声！</a:t>
            </a:r>
            <a:endParaRPr lang="en-US" sz="1600" i="1" spc="-1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2700" marR="228600" rtl="0">
              <a:spcBef>
                <a:spcPts val="605"/>
              </a:spcBef>
              <a:tabLst>
                <a:tab pos="391160" algn="l"/>
              </a:tabLst>
            </a:pPr>
            <a:endParaRPr lang="en-US" sz="1600" i="1" spc="-1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6" name="Picture 4" descr="FCSD3 Seeks Public Input - Florence County School District Three">
            <a:extLst>
              <a:ext uri="{FF2B5EF4-FFF2-40B4-BE49-F238E27FC236}">
                <a16:creationId xmlns:a16="http://schemas.microsoft.com/office/drawing/2014/main" id="{7FBCC412-285B-B055-8147-7E55F9BA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1" y="2161165"/>
            <a:ext cx="2498660" cy="23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269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versource Energy PP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CC"/>
        </a:solidFill>
        <a:ln w="9525">
          <a:solidFill>
            <a:schemeClr val="tx1"/>
          </a:solidFill>
          <a:miter lim="800000"/>
          <a:headEnd/>
          <a:tailEnd/>
        </a:ln>
        <a:effectLst/>
      </a:spPr>
      <a:bodyPr wrap="square" lIns="91430" tIns="45715" rIns="91430" bIns="45715">
        <a:spAutoFit/>
      </a:bodyPr>
      <a:lstStyle>
        <a:defPPr algn="l">
          <a:defRPr sz="1200" b="1" u="sng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ersource Energy PPT Theme" id="{E07162BC-424A-475F-B52F-E7D4222B835A}" vid="{B7E2B94A-506A-4014-AE3C-97C295AA85B3}"/>
    </a:ext>
  </a:extLst>
</a:theme>
</file>

<file path=ppt/theme/theme2.xml><?xml version="1.0" encoding="utf-8"?>
<a:theme xmlns:a="http://schemas.openxmlformats.org/drawingml/2006/main" name="4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versource Energy PP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CC"/>
        </a:solidFill>
        <a:ln w="9525">
          <a:solidFill>
            <a:schemeClr val="tx1"/>
          </a:solidFill>
          <a:miter lim="800000"/>
          <a:headEnd/>
          <a:tailEnd/>
        </a:ln>
        <a:effectLst/>
      </a:spPr>
      <a:bodyPr wrap="square" lIns="91430" tIns="45715" rIns="91430" bIns="45715">
        <a:spAutoFit/>
      </a:bodyPr>
      <a:lstStyle>
        <a:defPPr algn="l">
          <a:defRPr sz="1200" b="1" u="sng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ersource Energy PPT Theme" id="{E07162BC-424A-475F-B52F-E7D4222B835A}" vid="{B7E2B94A-506A-4014-AE3C-97C295AA85B3}"/>
    </a:ext>
  </a:extLst>
</a:theme>
</file>

<file path=ppt/theme/theme6.xml><?xml version="1.0" encoding="utf-8"?>
<a:theme xmlns:a="http://schemas.openxmlformats.org/drawingml/2006/main" name="7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D8E7F3901BA4198A78AEA6BCADB18" ma:contentTypeVersion="22" ma:contentTypeDescription="Create a new document." ma:contentTypeScope="" ma:versionID="fbf85d6935fad62df4b0fdc695243b8b">
  <xsd:schema xmlns:xsd="http://www.w3.org/2001/XMLSchema" xmlns:xs="http://www.w3.org/2001/XMLSchema" xmlns:p="http://schemas.microsoft.com/office/2006/metadata/properties" xmlns:ns1="http://schemas.microsoft.com/sharepoint/v3" xmlns:ns2="3f57c029-4172-4978-beea-5d0a807b1866" xmlns:ns3="c01bed9e-86f4-4c87-9749-8c9a947310be" xmlns:ns4="63d31250-ea00-458f-94f6-af4a64f37f97" targetNamespace="http://schemas.microsoft.com/office/2006/metadata/properties" ma:root="true" ma:fieldsID="cb02c6f071ff1ca523e6637975397d05" ns1:_="" ns2:_="" ns3:_="" ns4:_="">
    <xsd:import namespace="http://schemas.microsoft.com/sharepoint/v3"/>
    <xsd:import namespace="3f57c029-4172-4978-beea-5d0a807b1866"/>
    <xsd:import namespace="c01bed9e-86f4-4c87-9749-8c9a947310be"/>
    <xsd:import namespace="63d31250-ea00-458f-94f6-af4a64f37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KeyInitiative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c029-4172-4978-beea-5d0a807b1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KeyInitiatives" ma:index="24" nillable="true" ma:displayName="Category" ma:format="Dropdown" ma:internalName="KeyInitiatives">
      <xsd:simpleType>
        <xsd:restriction base="dms:Choice">
          <xsd:enumeration value="Key Initiative"/>
          <xsd:enumeration value="Process/Protocol"/>
          <xsd:enumeration value="Collateral"/>
          <xsd:enumeration value="Admin"/>
          <xsd:enumeration value="Reports"/>
          <xsd:enumeration value="Misc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8c73404c-21bf-4c61-9cc0-b139490ad1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bed9e-86f4-4c87-9749-8c9a94731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31250-ea00-458f-94f6-af4a64f37f97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2a826536-7231-4b8f-8304-7273a92c3413}" ma:internalName="TaxCatchAll" ma:showField="CatchAllData" ma:web="c01bed9e-86f4-4c87-9749-8c9a94731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63d31250-ea00-458f-94f6-af4a64f37f97" xsi:nil="true"/>
    <_Flow_SignoffStatus xmlns="3f57c029-4172-4978-beea-5d0a807b1866" xsi:nil="true"/>
    <_ip_UnifiedCompliancePolicyProperties xmlns="http://schemas.microsoft.com/sharepoint/v3" xsi:nil="true"/>
    <lcf76f155ced4ddcb4097134ff3c332f xmlns="3f57c029-4172-4978-beea-5d0a807b1866">
      <Terms xmlns="http://schemas.microsoft.com/office/infopath/2007/PartnerControls"/>
    </lcf76f155ced4ddcb4097134ff3c332f>
    <KeyInitiatives xmlns="3f57c029-4172-4978-beea-5d0a807b186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D0E99-5ADC-4AE8-80D4-9606493B614D}">
  <ds:schemaRefs>
    <ds:schemaRef ds:uri="3f57c029-4172-4978-beea-5d0a807b1866"/>
    <ds:schemaRef ds:uri="63d31250-ea00-458f-94f6-af4a64f37f97"/>
    <ds:schemaRef ds:uri="c01bed9e-86f4-4c87-9749-8c9a947310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E7BBC94-B2B1-44B9-A55E-EA7C043E1F1D}">
  <ds:schemaRefs>
    <ds:schemaRef ds:uri="3f57c029-4172-4978-beea-5d0a807b1866"/>
    <ds:schemaRef ds:uri="63d31250-ea00-458f-94f6-af4a64f37f97"/>
    <ds:schemaRef ds:uri="c01bed9e-86f4-4c87-9749-8c9a947310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0AF33A-D199-4D65-B271-C12E700E9F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Eversource Energy PPT Theme</Template>
  <TotalTime>98</TotalTime>
  <Words>787</Words>
  <Application>Microsoft Macintosh PowerPoint</Application>
  <PresentationFormat>On-screen Show (4:3)</PresentationFormat>
  <Paragraphs>133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Times New Roman</vt:lpstr>
      <vt:lpstr>Trebuchet MS</vt:lpstr>
      <vt:lpstr>Verdana</vt:lpstr>
      <vt:lpstr>Wingdings</vt:lpstr>
      <vt:lpstr>Eversource Energy PPT Theme</vt:lpstr>
      <vt:lpstr>4_NSTAR_Top_Blue-Red</vt:lpstr>
      <vt:lpstr>5_NSTAR_Top_Blue-Red</vt:lpstr>
      <vt:lpstr>6_NSTAR_Top_Blue-Red</vt:lpstr>
      <vt:lpstr>1_Eversource Energy PPT Theme</vt:lpstr>
      <vt:lpstr>7_NSTAR_Top_Blue-Red</vt:lpstr>
      <vt:lpstr>大剑桥电力项目 （Greater Cambridge Energy Program） (GCEP)  社区更新 </vt:lpstr>
      <vt:lpstr>项目详情温习  新变电站、新输电线提案</vt:lpstr>
      <vt:lpstr>监管时间线和后续步骤 </vt:lpstr>
      <vt:lpstr>更新：从肯德尔广场到联合广场的主路线 混合路线 S15 跟随南街 RR 轨道(RR track) / 大交汇走廊</vt:lpstr>
      <vt:lpstr>波士顿地产公司更新</vt:lpstr>
      <vt:lpstr>福尔克森街 135 号历程  信守承诺 </vt:lpstr>
      <vt:lpstr>福尔克森街 135 号 项目施工期间使用 (~ 2024 年 - 2030 年)</vt:lpstr>
      <vt:lpstr>福尔克森街 135 号 剑桥市有关地块使用的流程  </vt:lpstr>
      <vt:lpstr>福尔克森街 135 号 地块将来用途 – 社区联络流程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GCEP Maps</dc:title>
  <dc:creator>Eric Sacchetti</dc:creator>
  <cp:lastModifiedBy>Hitomi Fukui</cp:lastModifiedBy>
  <cp:revision>17</cp:revision>
  <dcterms:created xsi:type="dcterms:W3CDTF">2023-09-12T19:09:38Z</dcterms:created>
  <dcterms:modified xsi:type="dcterms:W3CDTF">2023-10-03T16:34:13Z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0x0101000D5D8E7F3901BA4198A78AEA6BCADB18</vt:lpwstr>
  </property>
  <property fmtid="{D5CDD505-2E9C-101B-9397-08002B2CF9AE}" pid="3" name="MediaServiceImageTags">
    <vt:lpwstr/>
  </property>
</Properties>
</file>