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  <p:sldMasterId id="2147483687" r:id="rId6"/>
    <p:sldMasterId id="2147483700" r:id="rId7"/>
    <p:sldMasterId id="2147483713" r:id="rId8"/>
    <p:sldMasterId id="2147483727" r:id="rId9"/>
  </p:sldMasterIdLst>
  <p:notesMasterIdLst>
    <p:notesMasterId r:id="rId20"/>
  </p:notesMasterIdLst>
  <p:sldIdLst>
    <p:sldId id="256" r:id="rId10"/>
    <p:sldId id="978" r:id="rId11"/>
    <p:sldId id="259" r:id="rId12"/>
    <p:sldId id="1001" r:id="rId13"/>
    <p:sldId id="996" r:id="rId14"/>
    <p:sldId id="998" r:id="rId15"/>
    <p:sldId id="1003" r:id="rId16"/>
    <p:sldId id="1002" r:id="rId17"/>
    <p:sldId id="1004" r:id="rId18"/>
    <p:sldId id="1005" r:id="rId19"/>
  </p:sldIdLst>
  <p:sldSz cx="9144000" cy="6858000" type="screen4x3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F5B7B6A-7A5C-9D80-F365-2F54AE822315}" name="SNEDEKER, EILEEN" initials="SE" userId="S::eileen.snedeker@eversource.com::d91d54d8-8295-4df3-adef-8031b039e1f1" providerId="AD"/>
  <p188:author id="{36F7D5B9-7A81-A553-3134-50CD41E3C308}" name="Lanham, Todd" initials="LT" userId="S::todd.lanham@eversource.com::86d511f4-f354-4b71-9dec-a410e1174a6d" providerId="AD"/>
  <p188:author id="{EC5C69BA-CF36-7089-331F-1CEBE62A0E0B}" name="Boericke, Meredith L" initials="BML" userId="S::meredith.boericke@eversource.com::6432d25c-6b0d-4878-b13a-e899de87a96b" providerId="AD"/>
  <p188:author id="{66B145EE-D726-8BD1-F8FF-7E6CB7128E2D}" name="mwatkins" initials="mw" userId="S::mwatkins_watkinsstrategies.com#ext#@eversourceenergy.onmicrosoft.com::3b04be0c-ee57-4aa4-a302-55399a5c6b94" providerId="AD"/>
  <p188:author id="{7E789FF4-7312-71A5-F3C0-0E7C055A1B78}" name="Watkins, Matthew" initials="WM" userId="S::matthew.watkins@eversource.com::15a06895-d934-4edc-bec4-a2a70c89a98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99"/>
    <a:srgbClr val="002060"/>
    <a:srgbClr val="FF787C"/>
    <a:srgbClr val="FF9300"/>
    <a:srgbClr val="9437FF"/>
    <a:srgbClr val="D883FF"/>
    <a:srgbClr val="FF40FF"/>
    <a:srgbClr val="CBCFCE"/>
    <a:srgbClr val="B8B3A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2F13F6-437B-F079-1D34-EA5D1678A649}" v="5" dt="2023-09-26T20:24:57.660"/>
    <p1510:client id="{33011F22-FBD5-F89D-E037-91E538E16D17}" v="2" dt="2023-09-26T19:57:14.815"/>
    <p1510:client id="{8744A58A-D733-F17B-36B1-FDB31E2B3794}" v="9" dt="2023-09-26T20:27:12.861"/>
    <p1510:client id="{A1F43775-CD17-3B2A-EC0C-5BD2F46F7B66}" v="58" dt="2023-09-26T00:45:45.411"/>
    <p1510:client id="{A631C1A9-A318-73F7-DC32-9E8966650FA3}" v="58" dt="2023-09-26T18:53:27.482"/>
    <p1510:client id="{D9D0FC6D-ED22-8421-1A96-BD33B33B4EF4}" v="4" dt="2023-09-25T20:44:01.1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/>
    <p:restoredTop sz="94744"/>
  </p:normalViewPr>
  <p:slideViewPr>
    <p:cSldViewPr snapToGrid="0">
      <p:cViewPr varScale="1">
        <p:scale>
          <a:sx n="186" d="100"/>
          <a:sy n="186" d="100"/>
        </p:scale>
        <p:origin x="21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B1F500-895A-4C51-ADD0-2694B7CCF042}" type="datetimeFigureOut">
              <a:rPr lang="en-US" smtClean="0"/>
              <a:t>10/2/23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F13C53E-8988-459D-A8EE-126C32823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72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BDBD84A-B3C2-46BC-8B7D-9456B1C6E2B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170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9513" y="87313"/>
            <a:ext cx="3933825" cy="29511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6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04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BDBD84A-B3C2-46BC-8B7D-9456B1C6E2B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655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7200900" y="76200"/>
            <a:ext cx="1752600" cy="762000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575" tIns="37788" rIns="75575" bIns="37788" rtlCol="0" anchor="ctr"/>
          <a:lstStyle/>
          <a:p>
            <a:pPr rtl="0"/>
            <a:endParaRPr lang="en-US" sz="965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81000" y="76200"/>
            <a:ext cx="6705600" cy="152400"/>
          </a:xfrm>
          <a:prstGeom prst="rect">
            <a:avLst/>
          </a:prstGeom>
          <a:solidFill>
            <a:srgbClr val="00B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575" tIns="37788" rIns="75575" bIns="37788" rtlCol="0" anchor="ctr"/>
          <a:lstStyle/>
          <a:p>
            <a:pPr algn="ctr" rtl="0"/>
            <a:endParaRPr lang="en-US" sz="965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2438400" y="6553200"/>
            <a:ext cx="6477000" cy="228600"/>
          </a:xfrm>
          <a:prstGeom prst="rect">
            <a:avLst/>
          </a:prstGeom>
          <a:solidFill>
            <a:srgbClr val="00B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575" tIns="37788" rIns="75575" bIns="37788" rtlCol="0" anchor="ctr"/>
          <a:lstStyle/>
          <a:p>
            <a:pPr algn="ctr" rtl="0"/>
            <a:endParaRPr lang="en-US" sz="965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381000" y="6553200"/>
            <a:ext cx="1905000" cy="2286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575" tIns="37788" rIns="75575" bIns="37788" rtlCol="0" anchor="ctr"/>
          <a:lstStyle/>
          <a:p>
            <a:pPr algn="ctr" rtl="0"/>
            <a:endParaRPr lang="en-US" sz="965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57200" y="6515101"/>
            <a:ext cx="1828800" cy="21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575" tIns="37788" rIns="75575" bIns="37788" rtlCol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rtl="0" eaLnBrk="1" hangingPunct="1">
              <a:defRPr/>
            </a:pPr>
            <a:r>
              <a:rPr lang="pt-br" sz="911">
                <a:solidFill>
                  <a:schemeClr val="bg1"/>
                </a:solidFill>
              </a:rPr>
              <a:t>Safety First and Always</a:t>
            </a:r>
          </a:p>
        </p:txBody>
      </p:sp>
      <p:pic>
        <p:nvPicPr>
          <p:cNvPr id="9" name="Picture 15" descr="slide_Eversource_energy_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6" y="292100"/>
            <a:ext cx="14605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1371602"/>
            <a:ext cx="7772400" cy="1470025"/>
          </a:xfrm>
          <a:extLst>
            <a:ext uri="{FAA26D3D-D897-4be2-8F04-BA451C77F1D7}"/>
          </a:extLst>
        </p:spPr>
        <p:txBody>
          <a:bodyPr rtlCol="0"/>
          <a:lstStyle>
            <a:lvl1pPr algn="ctr">
              <a:defRPr sz="3322" smtClean="0"/>
            </a:lvl1pPr>
          </a:lstStyle>
          <a:p>
            <a:pPr lvl="0" rtl="0"/>
            <a:r>
              <a:rPr lang="pt-br" noProof="0"/>
              <a:t>Click to edit Master title style</a:t>
            </a:r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371600" y="3886200"/>
            <a:ext cx="6400800" cy="1752600"/>
          </a:xfrm>
          <a:extLst>
            <a:ext uri="{FAA26D3D-D897-4be2-8F04-BA451C77F1D7}"/>
          </a:extLst>
        </p:spPr>
        <p:txBody>
          <a:bodyPr rtlCol="0"/>
          <a:lstStyle>
            <a:lvl1pPr marL="0" indent="0" algn="ctr">
              <a:buFont typeface="Wingdings" pitchFamily="2" charset="2"/>
              <a:buNone/>
              <a:defRPr sz="1982" smtClean="0"/>
            </a:lvl1pPr>
          </a:lstStyle>
          <a:p>
            <a:pPr lvl="0" rtl="0"/>
            <a:r>
              <a:rPr lang="pt-br" noProof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9471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3567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228600"/>
            <a:ext cx="2076450" cy="5715000"/>
          </a:xfrm>
        </p:spPr>
        <p:txBody>
          <a:bodyPr vert="eaVert" rtlCol="0"/>
          <a:lstStyle/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076950" cy="5715000"/>
          </a:xfrm>
        </p:spPr>
        <p:txBody>
          <a:bodyPr vert="eaVert" rtlCol="0"/>
          <a:lstStyle/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5116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629400" cy="609600"/>
          </a:xfrm>
        </p:spPr>
        <p:txBody>
          <a:bodyPr rtlCol="0"/>
          <a:lstStyle/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19200"/>
            <a:ext cx="8001000" cy="4724400"/>
          </a:xfrm>
        </p:spPr>
        <p:txBody>
          <a:bodyPr rtlCol="0"/>
          <a:lstStyle/>
          <a:p>
            <a:pPr lvl="0" rtl="0"/>
            <a:r>
              <a:rPr lang="pt-br" noProof="0"/>
              <a:t>Click icon to add table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9319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629400" cy="609600"/>
          </a:xfrm>
        </p:spPr>
        <p:txBody>
          <a:bodyPr rtlCol="0"/>
          <a:lstStyle/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3924300" cy="2286000"/>
          </a:xfrm>
        </p:spPr>
        <p:txBody>
          <a:bodyPr rtlCol="0"/>
          <a:lstStyle/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657600"/>
            <a:ext cx="3924300" cy="2286000"/>
          </a:xfrm>
        </p:spPr>
        <p:txBody>
          <a:bodyPr rtlCol="0"/>
          <a:lstStyle/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86300" y="1219200"/>
            <a:ext cx="3924300" cy="4724400"/>
          </a:xfrm>
        </p:spPr>
        <p:txBody>
          <a:bodyPr rtlCol="0"/>
          <a:lstStyle/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9274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slide title eversource green circle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2"/>
            <a:ext cx="9144001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1"/>
          <p:cNvSpPr>
            <a:spLocks noChangeShapeType="1"/>
          </p:cNvSpPr>
          <p:nvPr/>
        </p:nvSpPr>
        <p:spPr bwMode="auto">
          <a:xfrm flipH="1">
            <a:off x="0" y="2157413"/>
            <a:ext cx="9144000" cy="0"/>
          </a:xfrm>
          <a:prstGeom prst="line">
            <a:avLst/>
          </a:prstGeom>
          <a:noFill/>
          <a:ln w="38100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>
            <a:spAutoFit/>
          </a:bodyPr>
          <a:lstStyle/>
          <a:p>
            <a:pPr rtl="0"/>
            <a:endParaRPr lang="en-US" sz="1350"/>
          </a:p>
        </p:txBody>
      </p:sp>
      <p:pic>
        <p:nvPicPr>
          <p:cNvPr id="6" name="Picture 32" descr="slide_Eversource_energy_white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2400" y="908050"/>
            <a:ext cx="2438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6708776" y="64272"/>
            <a:ext cx="2435225" cy="300082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>
            <a:spAutoFit/>
          </a:bodyPr>
          <a:lstStyle/>
          <a:p>
            <a:pPr rtl="0"/>
            <a:endParaRPr lang="en-US" sz="1350"/>
          </a:p>
        </p:txBody>
      </p:sp>
      <p:sp>
        <p:nvSpPr>
          <p:cNvPr id="8" name="Line 34"/>
          <p:cNvSpPr>
            <a:spLocks noChangeShapeType="1"/>
          </p:cNvSpPr>
          <p:nvPr/>
        </p:nvSpPr>
        <p:spPr bwMode="auto">
          <a:xfrm flipH="1">
            <a:off x="328614" y="138113"/>
            <a:ext cx="8815387" cy="0"/>
          </a:xfrm>
          <a:prstGeom prst="line">
            <a:avLst/>
          </a:prstGeom>
          <a:noFill/>
          <a:ln w="15875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>
            <a:spAutoFit/>
          </a:bodyPr>
          <a:lstStyle/>
          <a:p>
            <a:pPr rtl="0"/>
            <a:endParaRPr lang="en-US" sz="1350"/>
          </a:p>
        </p:txBody>
      </p:sp>
      <p:sp>
        <p:nvSpPr>
          <p:cNvPr id="5816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465388"/>
            <a:ext cx="7772400" cy="2171700"/>
          </a:xfrm>
        </p:spPr>
        <p:txBody>
          <a:bodyPr rtlCol="0"/>
          <a:lstStyle>
            <a:lvl1pPr algn="ctr">
              <a:defRPr sz="2700"/>
            </a:lvl1pPr>
          </a:lstStyle>
          <a:p>
            <a:pPr lvl="0" rtl="0"/>
            <a:r>
              <a:rPr lang="pt-br" noProof="0"/>
              <a:t>Click to edit Master title style</a:t>
            </a:r>
          </a:p>
        </p:txBody>
      </p:sp>
      <p:sp>
        <p:nvSpPr>
          <p:cNvPr id="5816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45052"/>
            <a:ext cx="6400800" cy="1400175"/>
          </a:xfrm>
        </p:spPr>
        <p:txBody>
          <a:bodyPr rtlCol="0"/>
          <a:lstStyle>
            <a:lvl1pPr marL="0" indent="0" algn="ctr">
              <a:buFont typeface="Wingdings" pitchFamily="2" charset="2"/>
              <a:buNone/>
              <a:defRPr>
                <a:latin typeface="Verdana" pitchFamily="34" charset="0"/>
              </a:defRPr>
            </a:lvl1pPr>
          </a:lstStyle>
          <a:p>
            <a:pPr lvl="0" rtl="0"/>
            <a:r>
              <a:rPr lang="pt-br" noProof="0"/>
              <a:t>Click to edit Master subtitle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4B68766D-945C-43F2-A2F1-49760D64B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05700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ECBCB675-F9B5-4A6C-B463-BD8F633B0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04948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rtlCol="0" anchor="t"/>
          <a:lstStyle>
            <a:lvl1pPr algn="l">
              <a:defRPr sz="3000" b="1" cap="all"/>
            </a:lvl1pPr>
          </a:lstStyle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rtl="0"/>
            <a:r>
              <a:rPr lang="pt-br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385F4DBF-8868-428E-B961-668905864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2645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733800" cy="4572000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733800" cy="4572000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3E093118-3F91-4907-B6CE-F6D7D3FDA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66409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pt-b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pt-b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350268E8-2963-4ABD-8E20-6C51534E0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70449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3E24DF9E-0F10-4DE4-BB36-6DB05ECF5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78156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6652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CFE7F315-D394-4A8D-9FCB-ACE6130E3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58331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rtlCol="0" anchor="b"/>
          <a:lstStyle>
            <a:lvl1pPr algn="l">
              <a:defRPr sz="1500" b="1"/>
            </a:lvl1pPr>
          </a:lstStyle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 rtlCol="0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pt-br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4CE93292-E3EC-4B8F-9F39-6743DED71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10320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1500" b="1"/>
            </a:lvl1pPr>
          </a:lstStyle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 rtl="0"/>
            <a:r>
              <a:rPr lang="pt-br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pt-br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8F4DF6C9-F3D3-45BA-A919-D231CF403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91009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F8368163-78BB-425D-96E1-19F077335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29360"/>
      </p:ext>
    </p:extLst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9051" y="277815"/>
            <a:ext cx="2012950" cy="5818187"/>
          </a:xfrm>
        </p:spPr>
        <p:txBody>
          <a:bodyPr vert="eaVert" rtlCol="0"/>
          <a:lstStyle/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77815"/>
            <a:ext cx="5888037" cy="5818187"/>
          </a:xfrm>
        </p:spPr>
        <p:txBody>
          <a:bodyPr vert="eaVert" rtlCol="0"/>
          <a:lstStyle/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79497713-6AC8-4B3D-BB68-10A431A60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20493"/>
      </p:ext>
    </p:extLst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6" y="762000"/>
            <a:ext cx="8093075" cy="519113"/>
          </a:xfrm>
        </p:spPr>
        <p:txBody>
          <a:bodyPr rtlCol="0"/>
          <a:lstStyle/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 rtlCol="0"/>
          <a:lstStyle/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6" y="1485900"/>
            <a:ext cx="3968750" cy="4648200"/>
          </a:xfrm>
        </p:spPr>
        <p:txBody>
          <a:bodyPr rtlCol="0"/>
          <a:lstStyle/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6FF7B9EF-0A1D-4EFB-A84C-C39623F50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300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slide title eversource green circle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2"/>
            <a:ext cx="9144001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1"/>
          <p:cNvSpPr>
            <a:spLocks noChangeShapeType="1"/>
          </p:cNvSpPr>
          <p:nvPr/>
        </p:nvSpPr>
        <p:spPr bwMode="auto">
          <a:xfrm flipH="1">
            <a:off x="0" y="2157413"/>
            <a:ext cx="9144000" cy="0"/>
          </a:xfrm>
          <a:prstGeom prst="line">
            <a:avLst/>
          </a:prstGeom>
          <a:noFill/>
          <a:ln w="38100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>
            <a:spAutoFit/>
          </a:bodyPr>
          <a:lstStyle/>
          <a:p>
            <a:pPr rtl="0"/>
            <a:endParaRPr lang="en-US" sz="1350"/>
          </a:p>
        </p:txBody>
      </p:sp>
      <p:pic>
        <p:nvPicPr>
          <p:cNvPr id="6" name="Picture 32" descr="slide_Eversource_energy_white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2400" y="908050"/>
            <a:ext cx="2438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6708776" y="64272"/>
            <a:ext cx="2435225" cy="300082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>
            <a:spAutoFit/>
          </a:bodyPr>
          <a:lstStyle/>
          <a:p>
            <a:pPr rtl="0"/>
            <a:endParaRPr lang="en-US" sz="1350"/>
          </a:p>
        </p:txBody>
      </p:sp>
      <p:sp>
        <p:nvSpPr>
          <p:cNvPr id="8" name="Line 34"/>
          <p:cNvSpPr>
            <a:spLocks noChangeShapeType="1"/>
          </p:cNvSpPr>
          <p:nvPr/>
        </p:nvSpPr>
        <p:spPr bwMode="auto">
          <a:xfrm flipH="1">
            <a:off x="328614" y="138113"/>
            <a:ext cx="8815387" cy="0"/>
          </a:xfrm>
          <a:prstGeom prst="line">
            <a:avLst/>
          </a:prstGeom>
          <a:noFill/>
          <a:ln w="15875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>
            <a:spAutoFit/>
          </a:bodyPr>
          <a:lstStyle/>
          <a:p>
            <a:pPr rtl="0"/>
            <a:endParaRPr lang="en-US" sz="1350"/>
          </a:p>
        </p:txBody>
      </p:sp>
      <p:sp>
        <p:nvSpPr>
          <p:cNvPr id="5816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465388"/>
            <a:ext cx="7772400" cy="2171700"/>
          </a:xfrm>
        </p:spPr>
        <p:txBody>
          <a:bodyPr rtlCol="0"/>
          <a:lstStyle>
            <a:lvl1pPr algn="ctr">
              <a:defRPr sz="2700"/>
            </a:lvl1pPr>
          </a:lstStyle>
          <a:p>
            <a:pPr lvl="0" rtl="0"/>
            <a:r>
              <a:rPr lang="pt-br" noProof="0"/>
              <a:t>Click to edit Master title style</a:t>
            </a:r>
          </a:p>
        </p:txBody>
      </p:sp>
      <p:sp>
        <p:nvSpPr>
          <p:cNvPr id="5816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45052"/>
            <a:ext cx="6400800" cy="1400175"/>
          </a:xfrm>
        </p:spPr>
        <p:txBody>
          <a:bodyPr rtlCol="0"/>
          <a:lstStyle>
            <a:lvl1pPr marL="0" indent="0" algn="ctr">
              <a:buFont typeface="Wingdings" pitchFamily="2" charset="2"/>
              <a:buNone/>
              <a:defRPr>
                <a:latin typeface="Verdana" pitchFamily="34" charset="0"/>
              </a:defRPr>
            </a:lvl1pPr>
          </a:lstStyle>
          <a:p>
            <a:pPr lvl="0" rtl="0"/>
            <a:r>
              <a:rPr lang="pt-br" noProof="0"/>
              <a:t>Click to edit Master subtitle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4B68766D-945C-43F2-A2F1-49760D64B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37034"/>
      </p:ext>
    </p:extLst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ECBCB675-F9B5-4A6C-B463-BD8F633B0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67241"/>
      </p:ext>
    </p:extLst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rtlCol="0" anchor="t"/>
          <a:lstStyle>
            <a:lvl1pPr algn="l">
              <a:defRPr sz="3000" b="1" cap="all"/>
            </a:lvl1pPr>
          </a:lstStyle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rtl="0"/>
            <a:r>
              <a:rPr lang="pt-br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385F4DBF-8868-428E-B961-668905864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50614"/>
      </p:ext>
    </p:extLst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733800" cy="4572000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733800" cy="4572000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3E093118-3F91-4907-B6CE-F6D7D3FDA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0467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rtlCol="0" anchor="t"/>
          <a:lstStyle>
            <a:lvl1pPr algn="l">
              <a:defRPr sz="3322" b="1" cap="all"/>
            </a:lvl1pPr>
          </a:lstStyle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rtlCol="0" anchor="b"/>
          <a:lstStyle>
            <a:lvl1pPr marL="0" indent="0">
              <a:buNone/>
              <a:defRPr sz="1661"/>
            </a:lvl1pPr>
            <a:lvl2pPr marL="377883" indent="0">
              <a:buNone/>
              <a:defRPr sz="1500"/>
            </a:lvl2pPr>
            <a:lvl3pPr marL="755767" indent="0">
              <a:buNone/>
              <a:defRPr sz="1340"/>
            </a:lvl3pPr>
            <a:lvl4pPr marL="1133650" indent="0">
              <a:buNone/>
              <a:defRPr sz="1178"/>
            </a:lvl4pPr>
            <a:lvl5pPr marL="1511534" indent="0">
              <a:buNone/>
              <a:defRPr sz="1178"/>
            </a:lvl5pPr>
            <a:lvl6pPr marL="1889417" indent="0">
              <a:buNone/>
              <a:defRPr sz="1178"/>
            </a:lvl6pPr>
            <a:lvl7pPr marL="2267300" indent="0">
              <a:buNone/>
              <a:defRPr sz="1178"/>
            </a:lvl7pPr>
            <a:lvl8pPr marL="2645183" indent="0">
              <a:buNone/>
              <a:defRPr sz="1178"/>
            </a:lvl8pPr>
            <a:lvl9pPr marL="3023067" indent="0">
              <a:buNone/>
              <a:defRPr sz="1178"/>
            </a:lvl9pPr>
          </a:lstStyle>
          <a:p>
            <a:pPr lvl="0" rtl="0"/>
            <a:r>
              <a:rPr lang="pt-br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4139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pt-b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pt-b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350268E8-2963-4ABD-8E20-6C51534E0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6731"/>
      </p:ext>
    </p:extLst>
  </p:cSld>
  <p:clrMapOvr>
    <a:masterClrMapping/>
  </p:clrMapOvr>
  <p:transition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3E24DF9E-0F10-4DE4-BB36-6DB05ECF5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33332"/>
      </p:ext>
    </p:extLst>
  </p:cSld>
  <p:clrMapOvr>
    <a:masterClrMapping/>
  </p:clrMapOvr>
  <p:transition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CFE7F315-D394-4A8D-9FCB-ACE6130E3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2381"/>
      </p:ext>
    </p:extLst>
  </p:cSld>
  <p:clrMapOvr>
    <a:masterClrMapping/>
  </p:clrMapOvr>
  <p:transition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rtlCol="0" anchor="b"/>
          <a:lstStyle>
            <a:lvl1pPr algn="l">
              <a:defRPr sz="1500" b="1"/>
            </a:lvl1pPr>
          </a:lstStyle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 rtlCol="0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pt-br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4CE93292-E3EC-4B8F-9F39-6743DED71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46782"/>
      </p:ext>
    </p:extLst>
  </p:cSld>
  <p:clrMapOvr>
    <a:masterClrMapping/>
  </p:clrMapOvr>
  <p:transition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1500" b="1"/>
            </a:lvl1pPr>
          </a:lstStyle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 rtl="0"/>
            <a:r>
              <a:rPr lang="pt-br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pt-br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8F4DF6C9-F3D3-45BA-A919-D231CF403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77766"/>
      </p:ext>
    </p:extLst>
  </p:cSld>
  <p:clrMapOvr>
    <a:masterClrMapping/>
  </p:clrMapOvr>
  <p:transition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F8368163-78BB-425D-96E1-19F077335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07545"/>
      </p:ext>
    </p:extLst>
  </p:cSld>
  <p:clrMapOvr>
    <a:masterClrMapping/>
  </p:clrMapOvr>
  <p:transition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9051" y="277815"/>
            <a:ext cx="2012950" cy="5818187"/>
          </a:xfrm>
        </p:spPr>
        <p:txBody>
          <a:bodyPr vert="eaVert" rtlCol="0"/>
          <a:lstStyle/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77815"/>
            <a:ext cx="5888037" cy="5818187"/>
          </a:xfrm>
        </p:spPr>
        <p:txBody>
          <a:bodyPr vert="eaVert" rtlCol="0"/>
          <a:lstStyle/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79497713-6AC8-4B3D-BB68-10A431A60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04943"/>
      </p:ext>
    </p:extLst>
  </p:cSld>
  <p:clrMapOvr>
    <a:masterClrMapping/>
  </p:clrMapOvr>
  <p:transition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6" y="762000"/>
            <a:ext cx="8093075" cy="519113"/>
          </a:xfrm>
        </p:spPr>
        <p:txBody>
          <a:bodyPr rtlCol="0"/>
          <a:lstStyle/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 rtlCol="0"/>
          <a:lstStyle/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6" y="1485900"/>
            <a:ext cx="3968750" cy="4648200"/>
          </a:xfrm>
        </p:spPr>
        <p:txBody>
          <a:bodyPr rtlCol="0"/>
          <a:lstStyle/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6FF7B9EF-0A1D-4EFB-A84C-C39623F50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677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slide title eversource green circle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2"/>
            <a:ext cx="9144001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1"/>
          <p:cNvSpPr>
            <a:spLocks noChangeShapeType="1"/>
          </p:cNvSpPr>
          <p:nvPr/>
        </p:nvSpPr>
        <p:spPr bwMode="auto">
          <a:xfrm flipH="1">
            <a:off x="0" y="2157413"/>
            <a:ext cx="9144000" cy="0"/>
          </a:xfrm>
          <a:prstGeom prst="line">
            <a:avLst/>
          </a:prstGeom>
          <a:noFill/>
          <a:ln w="38100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>
            <a:spAutoFit/>
          </a:bodyPr>
          <a:lstStyle/>
          <a:p>
            <a:pPr rtl="0"/>
            <a:endParaRPr lang="en-US" sz="1350"/>
          </a:p>
        </p:txBody>
      </p:sp>
      <p:pic>
        <p:nvPicPr>
          <p:cNvPr id="6" name="Picture 32" descr="slide_Eversource_energy_white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2400" y="908050"/>
            <a:ext cx="2438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6708776" y="64272"/>
            <a:ext cx="2435225" cy="300082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>
            <a:spAutoFit/>
          </a:bodyPr>
          <a:lstStyle/>
          <a:p>
            <a:pPr rtl="0"/>
            <a:endParaRPr lang="en-US" sz="1350"/>
          </a:p>
        </p:txBody>
      </p:sp>
      <p:sp>
        <p:nvSpPr>
          <p:cNvPr id="8" name="Line 34"/>
          <p:cNvSpPr>
            <a:spLocks noChangeShapeType="1"/>
          </p:cNvSpPr>
          <p:nvPr/>
        </p:nvSpPr>
        <p:spPr bwMode="auto">
          <a:xfrm flipH="1">
            <a:off x="328614" y="138113"/>
            <a:ext cx="8815387" cy="0"/>
          </a:xfrm>
          <a:prstGeom prst="line">
            <a:avLst/>
          </a:prstGeom>
          <a:noFill/>
          <a:ln w="15875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>
            <a:spAutoFit/>
          </a:bodyPr>
          <a:lstStyle/>
          <a:p>
            <a:pPr rtl="0"/>
            <a:endParaRPr lang="en-US" sz="1350"/>
          </a:p>
        </p:txBody>
      </p:sp>
      <p:sp>
        <p:nvSpPr>
          <p:cNvPr id="5816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465388"/>
            <a:ext cx="7772400" cy="2171700"/>
          </a:xfrm>
        </p:spPr>
        <p:txBody>
          <a:bodyPr rtlCol="0"/>
          <a:lstStyle>
            <a:lvl1pPr algn="ctr">
              <a:defRPr sz="2700"/>
            </a:lvl1pPr>
          </a:lstStyle>
          <a:p>
            <a:pPr lvl="0" rtl="0"/>
            <a:r>
              <a:rPr lang="pt-br" noProof="0"/>
              <a:t>Click to edit Master title style</a:t>
            </a:r>
          </a:p>
        </p:txBody>
      </p:sp>
      <p:sp>
        <p:nvSpPr>
          <p:cNvPr id="5816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45052"/>
            <a:ext cx="6400800" cy="1400175"/>
          </a:xfrm>
        </p:spPr>
        <p:txBody>
          <a:bodyPr rtlCol="0"/>
          <a:lstStyle>
            <a:lvl1pPr marL="0" indent="0" algn="ctr">
              <a:buFont typeface="Wingdings" pitchFamily="2" charset="2"/>
              <a:buNone/>
              <a:defRPr>
                <a:latin typeface="Verdana" pitchFamily="34" charset="0"/>
              </a:defRPr>
            </a:lvl1pPr>
          </a:lstStyle>
          <a:p>
            <a:pPr lvl="0" rtl="0"/>
            <a:r>
              <a:rPr lang="pt-br" noProof="0"/>
              <a:t>Click to edit Master subtitle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4B68766D-945C-43F2-A2F1-49760D64B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22624"/>
      </p:ext>
    </p:extLst>
  </p:cSld>
  <p:clrMapOvr>
    <a:masterClrMapping/>
  </p:clrMapOvr>
  <p:transition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ECBCB675-F9B5-4A6C-B463-BD8F633B0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89979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7638"/>
            <a:ext cx="4038600" cy="4525962"/>
          </a:xfrm>
        </p:spPr>
        <p:txBody>
          <a:bodyPr rtlCol="0"/>
          <a:lstStyle>
            <a:lvl1pPr>
              <a:defRPr sz="2303"/>
            </a:lvl1pPr>
            <a:lvl2pPr>
              <a:defRPr sz="1982"/>
            </a:lvl2pPr>
            <a:lvl3pPr>
              <a:defRPr sz="1661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17638"/>
            <a:ext cx="4038600" cy="4525962"/>
          </a:xfrm>
        </p:spPr>
        <p:txBody>
          <a:bodyPr rtlCol="0"/>
          <a:lstStyle>
            <a:lvl1pPr>
              <a:defRPr sz="2303"/>
            </a:lvl1pPr>
            <a:lvl2pPr>
              <a:defRPr sz="1982"/>
            </a:lvl2pPr>
            <a:lvl3pPr>
              <a:defRPr sz="1661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0689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rtlCol="0" anchor="t"/>
          <a:lstStyle>
            <a:lvl1pPr algn="l">
              <a:defRPr sz="3000" b="1" cap="all"/>
            </a:lvl1pPr>
          </a:lstStyle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rtl="0"/>
            <a:r>
              <a:rPr lang="pt-br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385F4DBF-8868-428E-B961-668905864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57092"/>
      </p:ext>
    </p:extLst>
  </p:cSld>
  <p:clrMapOvr>
    <a:masterClrMapping/>
  </p:clrMapOvr>
  <p:transition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733800" cy="4572000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733800" cy="4572000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3E093118-3F91-4907-B6CE-F6D7D3FDA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56489"/>
      </p:ext>
    </p:extLst>
  </p:cSld>
  <p:clrMapOvr>
    <a:masterClrMapping/>
  </p:clrMapOvr>
  <p:transition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pt-b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pt-b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350268E8-2963-4ABD-8E20-6C51534E0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9803"/>
      </p:ext>
    </p:extLst>
  </p:cSld>
  <p:clrMapOvr>
    <a:masterClrMapping/>
  </p:clrMapOvr>
  <p:transition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3E24DF9E-0F10-4DE4-BB36-6DB05ECF5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43165"/>
      </p:ext>
    </p:extLst>
  </p:cSld>
  <p:clrMapOvr>
    <a:masterClrMapping/>
  </p:clrMapOvr>
  <p:transition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CFE7F315-D394-4A8D-9FCB-ACE6130E3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67562"/>
      </p:ext>
    </p:extLst>
  </p:cSld>
  <p:clrMapOvr>
    <a:masterClrMapping/>
  </p:clrMapOvr>
  <p:transition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rtlCol="0" anchor="b"/>
          <a:lstStyle>
            <a:lvl1pPr algn="l">
              <a:defRPr sz="1500" b="1"/>
            </a:lvl1pPr>
          </a:lstStyle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 rtlCol="0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pt-br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4CE93292-E3EC-4B8F-9F39-6743DED71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90945"/>
      </p:ext>
    </p:extLst>
  </p:cSld>
  <p:clrMapOvr>
    <a:masterClrMapping/>
  </p:clrMapOvr>
  <p:transition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1500" b="1"/>
            </a:lvl1pPr>
          </a:lstStyle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 rtl="0"/>
            <a:r>
              <a:rPr lang="pt-br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pt-br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8F4DF6C9-F3D3-45BA-A919-D231CF403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03218"/>
      </p:ext>
    </p:extLst>
  </p:cSld>
  <p:clrMapOvr>
    <a:masterClrMapping/>
  </p:clrMapOvr>
  <p:transition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F8368163-78BB-425D-96E1-19F077335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48726"/>
      </p:ext>
    </p:extLst>
  </p:cSld>
  <p:clrMapOvr>
    <a:masterClrMapping/>
  </p:clrMapOvr>
  <p:transition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9051" y="277815"/>
            <a:ext cx="2012950" cy="5818187"/>
          </a:xfrm>
        </p:spPr>
        <p:txBody>
          <a:bodyPr vert="eaVert" rtlCol="0"/>
          <a:lstStyle/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77815"/>
            <a:ext cx="5888037" cy="5818187"/>
          </a:xfrm>
        </p:spPr>
        <p:txBody>
          <a:bodyPr vert="eaVert" rtlCol="0"/>
          <a:lstStyle/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79497713-6AC8-4B3D-BB68-10A431A60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53847"/>
      </p:ext>
    </p:extLst>
  </p:cSld>
  <p:clrMapOvr>
    <a:masterClrMapping/>
  </p:clrMapOvr>
  <p:transition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6" y="762000"/>
            <a:ext cx="8093075" cy="519113"/>
          </a:xfrm>
        </p:spPr>
        <p:txBody>
          <a:bodyPr rtlCol="0"/>
          <a:lstStyle/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 rtlCol="0"/>
          <a:lstStyle/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6" y="1485900"/>
            <a:ext cx="3968750" cy="4648200"/>
          </a:xfrm>
        </p:spPr>
        <p:txBody>
          <a:bodyPr rtlCol="0"/>
          <a:lstStyle/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6FF7B9EF-0A1D-4EFB-A84C-C39623F50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75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1982" b="1"/>
            </a:lvl1pPr>
            <a:lvl2pPr marL="377883" indent="0">
              <a:buNone/>
              <a:defRPr sz="1661" b="1"/>
            </a:lvl2pPr>
            <a:lvl3pPr marL="755767" indent="0">
              <a:buNone/>
              <a:defRPr sz="1500" b="1"/>
            </a:lvl3pPr>
            <a:lvl4pPr marL="1133650" indent="0">
              <a:buNone/>
              <a:defRPr sz="1340" b="1"/>
            </a:lvl4pPr>
            <a:lvl5pPr marL="1511534" indent="0">
              <a:buNone/>
              <a:defRPr sz="1340" b="1"/>
            </a:lvl5pPr>
            <a:lvl6pPr marL="1889417" indent="0">
              <a:buNone/>
              <a:defRPr sz="1340" b="1"/>
            </a:lvl6pPr>
            <a:lvl7pPr marL="2267300" indent="0">
              <a:buNone/>
              <a:defRPr sz="1340" b="1"/>
            </a:lvl7pPr>
            <a:lvl8pPr marL="2645183" indent="0">
              <a:buNone/>
              <a:defRPr sz="1340" b="1"/>
            </a:lvl8pPr>
            <a:lvl9pPr marL="3023067" indent="0">
              <a:buNone/>
              <a:defRPr sz="1340" b="1"/>
            </a:lvl9pPr>
          </a:lstStyle>
          <a:p>
            <a:pPr lvl="0" rtl="0"/>
            <a:r>
              <a:rPr lang="pt-b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1982"/>
            </a:lvl1pPr>
            <a:lvl2pPr>
              <a:defRPr sz="1661"/>
            </a:lvl2pPr>
            <a:lvl3pPr>
              <a:defRPr sz="1500"/>
            </a:lvl3pPr>
            <a:lvl4pPr>
              <a:defRPr sz="1340"/>
            </a:lvl4pPr>
            <a:lvl5pPr>
              <a:defRPr sz="1340"/>
            </a:lvl5pPr>
            <a:lvl6pPr>
              <a:defRPr sz="1340"/>
            </a:lvl6pPr>
            <a:lvl7pPr>
              <a:defRPr sz="1340"/>
            </a:lvl7pPr>
            <a:lvl8pPr>
              <a:defRPr sz="1340"/>
            </a:lvl8pPr>
            <a:lvl9pPr>
              <a:defRPr sz="1340"/>
            </a:lvl9pPr>
          </a:lstStyle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6" cy="639762"/>
          </a:xfrm>
        </p:spPr>
        <p:txBody>
          <a:bodyPr rtlCol="0" anchor="b"/>
          <a:lstStyle>
            <a:lvl1pPr marL="0" indent="0">
              <a:buNone/>
              <a:defRPr sz="1982" b="1"/>
            </a:lvl1pPr>
            <a:lvl2pPr marL="377883" indent="0">
              <a:buNone/>
              <a:defRPr sz="1661" b="1"/>
            </a:lvl2pPr>
            <a:lvl3pPr marL="755767" indent="0">
              <a:buNone/>
              <a:defRPr sz="1500" b="1"/>
            </a:lvl3pPr>
            <a:lvl4pPr marL="1133650" indent="0">
              <a:buNone/>
              <a:defRPr sz="1340" b="1"/>
            </a:lvl4pPr>
            <a:lvl5pPr marL="1511534" indent="0">
              <a:buNone/>
              <a:defRPr sz="1340" b="1"/>
            </a:lvl5pPr>
            <a:lvl6pPr marL="1889417" indent="0">
              <a:buNone/>
              <a:defRPr sz="1340" b="1"/>
            </a:lvl6pPr>
            <a:lvl7pPr marL="2267300" indent="0">
              <a:buNone/>
              <a:defRPr sz="1340" b="1"/>
            </a:lvl7pPr>
            <a:lvl8pPr marL="2645183" indent="0">
              <a:buNone/>
              <a:defRPr sz="1340" b="1"/>
            </a:lvl8pPr>
            <a:lvl9pPr marL="3023067" indent="0">
              <a:buNone/>
              <a:defRPr sz="1340" b="1"/>
            </a:lvl9pPr>
          </a:lstStyle>
          <a:p>
            <a:pPr lvl="0" rtl="0"/>
            <a:r>
              <a:rPr lang="pt-b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6" cy="3951288"/>
          </a:xfrm>
        </p:spPr>
        <p:txBody>
          <a:bodyPr rtlCol="0"/>
          <a:lstStyle>
            <a:lvl1pPr>
              <a:defRPr sz="1982"/>
            </a:lvl1pPr>
            <a:lvl2pPr>
              <a:defRPr sz="1661"/>
            </a:lvl2pPr>
            <a:lvl3pPr>
              <a:defRPr sz="1500"/>
            </a:lvl3pPr>
            <a:lvl4pPr>
              <a:defRPr sz="1340"/>
            </a:lvl4pPr>
            <a:lvl5pPr>
              <a:defRPr sz="1340"/>
            </a:lvl5pPr>
            <a:lvl6pPr>
              <a:defRPr sz="1340"/>
            </a:lvl6pPr>
            <a:lvl7pPr>
              <a:defRPr sz="1340"/>
            </a:lvl7pPr>
            <a:lvl8pPr>
              <a:defRPr sz="1340"/>
            </a:lvl8pPr>
            <a:lvl9pPr>
              <a:defRPr sz="1340"/>
            </a:lvl9pPr>
          </a:lstStyle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9979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7200900" y="76200"/>
            <a:ext cx="1752600" cy="762000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575" tIns="37788" rIns="75575" bIns="37788" rtlCol="0" anchor="ctr"/>
          <a:lstStyle/>
          <a:p>
            <a:pPr rtl="0"/>
            <a:endParaRPr lang="en-US" sz="965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81000" y="76200"/>
            <a:ext cx="6705600" cy="152400"/>
          </a:xfrm>
          <a:prstGeom prst="rect">
            <a:avLst/>
          </a:prstGeom>
          <a:solidFill>
            <a:srgbClr val="00B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575" tIns="37788" rIns="75575" bIns="37788" rtlCol="0" anchor="ctr"/>
          <a:lstStyle/>
          <a:p>
            <a:pPr algn="ctr" rtl="0"/>
            <a:endParaRPr lang="en-US" sz="965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2438400" y="6553200"/>
            <a:ext cx="6477000" cy="228600"/>
          </a:xfrm>
          <a:prstGeom prst="rect">
            <a:avLst/>
          </a:prstGeom>
          <a:solidFill>
            <a:srgbClr val="00B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575" tIns="37788" rIns="75575" bIns="37788" rtlCol="0" anchor="ctr"/>
          <a:lstStyle/>
          <a:p>
            <a:pPr algn="ctr" rtl="0"/>
            <a:endParaRPr lang="en-US" sz="965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381000" y="6553200"/>
            <a:ext cx="1905000" cy="2286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575" tIns="37788" rIns="75575" bIns="37788" rtlCol="0" anchor="ctr"/>
          <a:lstStyle/>
          <a:p>
            <a:pPr algn="ctr" rtl="0"/>
            <a:endParaRPr lang="en-US" sz="965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57200" y="6515101"/>
            <a:ext cx="1828800" cy="21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575" tIns="37788" rIns="75575" bIns="37788" rtlCol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rtl="0" eaLnBrk="1" hangingPunct="1">
              <a:defRPr/>
            </a:pPr>
            <a:r>
              <a:rPr lang="pt-br" sz="911">
                <a:solidFill>
                  <a:schemeClr val="bg1"/>
                </a:solidFill>
              </a:rPr>
              <a:t>Safety First and Always</a:t>
            </a:r>
          </a:p>
        </p:txBody>
      </p:sp>
      <p:pic>
        <p:nvPicPr>
          <p:cNvPr id="9" name="Picture 15" descr="slide_Eversource_energy_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6" y="292100"/>
            <a:ext cx="14605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1371602"/>
            <a:ext cx="7772400" cy="1470025"/>
          </a:xfrm>
          <a:extLst>
            <a:ext uri="{FAA26D3D-D897-4be2-8F04-BA451C77F1D7}"/>
          </a:extLst>
        </p:spPr>
        <p:txBody>
          <a:bodyPr rtlCol="0"/>
          <a:lstStyle>
            <a:lvl1pPr algn="ctr">
              <a:defRPr sz="3322" smtClean="0"/>
            </a:lvl1pPr>
          </a:lstStyle>
          <a:p>
            <a:pPr lvl="0" rtl="0"/>
            <a:r>
              <a:rPr lang="pt-br" noProof="0"/>
              <a:t>Click to edit Master title style</a:t>
            </a:r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371600" y="3886200"/>
            <a:ext cx="6400800" cy="1752600"/>
          </a:xfrm>
          <a:extLst>
            <a:ext uri="{FAA26D3D-D897-4be2-8F04-BA451C77F1D7}"/>
          </a:extLst>
        </p:spPr>
        <p:txBody>
          <a:bodyPr rtlCol="0"/>
          <a:lstStyle>
            <a:lvl1pPr marL="0" indent="0" algn="ctr">
              <a:buFont typeface="Wingdings" pitchFamily="2" charset="2"/>
              <a:buNone/>
              <a:defRPr sz="1982" smtClean="0"/>
            </a:lvl1pPr>
          </a:lstStyle>
          <a:p>
            <a:pPr lvl="0" rtl="0"/>
            <a:r>
              <a:rPr lang="pt-br" noProof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6970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139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rtlCol="0" anchor="t"/>
          <a:lstStyle>
            <a:lvl1pPr algn="l">
              <a:defRPr sz="3322" b="1" cap="all"/>
            </a:lvl1pPr>
          </a:lstStyle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rtlCol="0" anchor="b"/>
          <a:lstStyle>
            <a:lvl1pPr marL="0" indent="0">
              <a:buNone/>
              <a:defRPr sz="1661"/>
            </a:lvl1pPr>
            <a:lvl2pPr marL="377883" indent="0">
              <a:buNone/>
              <a:defRPr sz="1500"/>
            </a:lvl2pPr>
            <a:lvl3pPr marL="755767" indent="0">
              <a:buNone/>
              <a:defRPr sz="1340"/>
            </a:lvl3pPr>
            <a:lvl4pPr marL="1133650" indent="0">
              <a:buNone/>
              <a:defRPr sz="1178"/>
            </a:lvl4pPr>
            <a:lvl5pPr marL="1511534" indent="0">
              <a:buNone/>
              <a:defRPr sz="1178"/>
            </a:lvl5pPr>
            <a:lvl6pPr marL="1889417" indent="0">
              <a:buNone/>
              <a:defRPr sz="1178"/>
            </a:lvl6pPr>
            <a:lvl7pPr marL="2267300" indent="0">
              <a:buNone/>
              <a:defRPr sz="1178"/>
            </a:lvl7pPr>
            <a:lvl8pPr marL="2645183" indent="0">
              <a:buNone/>
              <a:defRPr sz="1178"/>
            </a:lvl8pPr>
            <a:lvl9pPr marL="3023067" indent="0">
              <a:buNone/>
              <a:defRPr sz="1178"/>
            </a:lvl9pPr>
          </a:lstStyle>
          <a:p>
            <a:pPr lvl="0" rtl="0"/>
            <a:r>
              <a:rPr lang="pt-br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3497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7638"/>
            <a:ext cx="4038600" cy="4525962"/>
          </a:xfrm>
        </p:spPr>
        <p:txBody>
          <a:bodyPr rtlCol="0"/>
          <a:lstStyle>
            <a:lvl1pPr>
              <a:defRPr sz="2303"/>
            </a:lvl1pPr>
            <a:lvl2pPr>
              <a:defRPr sz="1982"/>
            </a:lvl2pPr>
            <a:lvl3pPr>
              <a:defRPr sz="1661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17638"/>
            <a:ext cx="4038600" cy="4525962"/>
          </a:xfrm>
        </p:spPr>
        <p:txBody>
          <a:bodyPr rtlCol="0"/>
          <a:lstStyle>
            <a:lvl1pPr>
              <a:defRPr sz="2303"/>
            </a:lvl1pPr>
            <a:lvl2pPr>
              <a:defRPr sz="1982"/>
            </a:lvl2pPr>
            <a:lvl3pPr>
              <a:defRPr sz="1661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6377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1982" b="1"/>
            </a:lvl1pPr>
            <a:lvl2pPr marL="377883" indent="0">
              <a:buNone/>
              <a:defRPr sz="1661" b="1"/>
            </a:lvl2pPr>
            <a:lvl3pPr marL="755767" indent="0">
              <a:buNone/>
              <a:defRPr sz="1500" b="1"/>
            </a:lvl3pPr>
            <a:lvl4pPr marL="1133650" indent="0">
              <a:buNone/>
              <a:defRPr sz="1340" b="1"/>
            </a:lvl4pPr>
            <a:lvl5pPr marL="1511534" indent="0">
              <a:buNone/>
              <a:defRPr sz="1340" b="1"/>
            </a:lvl5pPr>
            <a:lvl6pPr marL="1889417" indent="0">
              <a:buNone/>
              <a:defRPr sz="1340" b="1"/>
            </a:lvl6pPr>
            <a:lvl7pPr marL="2267300" indent="0">
              <a:buNone/>
              <a:defRPr sz="1340" b="1"/>
            </a:lvl7pPr>
            <a:lvl8pPr marL="2645183" indent="0">
              <a:buNone/>
              <a:defRPr sz="1340" b="1"/>
            </a:lvl8pPr>
            <a:lvl9pPr marL="3023067" indent="0">
              <a:buNone/>
              <a:defRPr sz="1340" b="1"/>
            </a:lvl9pPr>
          </a:lstStyle>
          <a:p>
            <a:pPr lvl="0" rtl="0"/>
            <a:r>
              <a:rPr lang="pt-b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1982"/>
            </a:lvl1pPr>
            <a:lvl2pPr>
              <a:defRPr sz="1661"/>
            </a:lvl2pPr>
            <a:lvl3pPr>
              <a:defRPr sz="1500"/>
            </a:lvl3pPr>
            <a:lvl4pPr>
              <a:defRPr sz="1340"/>
            </a:lvl4pPr>
            <a:lvl5pPr>
              <a:defRPr sz="1340"/>
            </a:lvl5pPr>
            <a:lvl6pPr>
              <a:defRPr sz="1340"/>
            </a:lvl6pPr>
            <a:lvl7pPr>
              <a:defRPr sz="1340"/>
            </a:lvl7pPr>
            <a:lvl8pPr>
              <a:defRPr sz="1340"/>
            </a:lvl8pPr>
            <a:lvl9pPr>
              <a:defRPr sz="1340"/>
            </a:lvl9pPr>
          </a:lstStyle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6" cy="639762"/>
          </a:xfrm>
        </p:spPr>
        <p:txBody>
          <a:bodyPr rtlCol="0" anchor="b"/>
          <a:lstStyle>
            <a:lvl1pPr marL="0" indent="0">
              <a:buNone/>
              <a:defRPr sz="1982" b="1"/>
            </a:lvl1pPr>
            <a:lvl2pPr marL="377883" indent="0">
              <a:buNone/>
              <a:defRPr sz="1661" b="1"/>
            </a:lvl2pPr>
            <a:lvl3pPr marL="755767" indent="0">
              <a:buNone/>
              <a:defRPr sz="1500" b="1"/>
            </a:lvl3pPr>
            <a:lvl4pPr marL="1133650" indent="0">
              <a:buNone/>
              <a:defRPr sz="1340" b="1"/>
            </a:lvl4pPr>
            <a:lvl5pPr marL="1511534" indent="0">
              <a:buNone/>
              <a:defRPr sz="1340" b="1"/>
            </a:lvl5pPr>
            <a:lvl6pPr marL="1889417" indent="0">
              <a:buNone/>
              <a:defRPr sz="1340" b="1"/>
            </a:lvl6pPr>
            <a:lvl7pPr marL="2267300" indent="0">
              <a:buNone/>
              <a:defRPr sz="1340" b="1"/>
            </a:lvl7pPr>
            <a:lvl8pPr marL="2645183" indent="0">
              <a:buNone/>
              <a:defRPr sz="1340" b="1"/>
            </a:lvl8pPr>
            <a:lvl9pPr marL="3023067" indent="0">
              <a:buNone/>
              <a:defRPr sz="1340" b="1"/>
            </a:lvl9pPr>
          </a:lstStyle>
          <a:p>
            <a:pPr lvl="0" rtl="0"/>
            <a:r>
              <a:rPr lang="pt-b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6" cy="3951288"/>
          </a:xfrm>
        </p:spPr>
        <p:txBody>
          <a:bodyPr rtlCol="0"/>
          <a:lstStyle>
            <a:lvl1pPr>
              <a:defRPr sz="1982"/>
            </a:lvl1pPr>
            <a:lvl2pPr>
              <a:defRPr sz="1661"/>
            </a:lvl2pPr>
            <a:lvl3pPr>
              <a:defRPr sz="1500"/>
            </a:lvl3pPr>
            <a:lvl4pPr>
              <a:defRPr sz="1340"/>
            </a:lvl4pPr>
            <a:lvl5pPr>
              <a:defRPr sz="1340"/>
            </a:lvl5pPr>
            <a:lvl6pPr>
              <a:defRPr sz="1340"/>
            </a:lvl6pPr>
            <a:lvl7pPr>
              <a:defRPr sz="1340"/>
            </a:lvl7pPr>
            <a:lvl8pPr>
              <a:defRPr sz="1340"/>
            </a:lvl8pPr>
            <a:lvl9pPr>
              <a:defRPr sz="1340"/>
            </a:lvl9pPr>
          </a:lstStyle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1255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7274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3303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rtlCol="0" anchor="b"/>
          <a:lstStyle>
            <a:lvl1pPr algn="l">
              <a:defRPr sz="1661" b="1"/>
            </a:lvl1pPr>
          </a:lstStyle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 rtlCol="0"/>
          <a:lstStyle>
            <a:lvl1pPr>
              <a:defRPr sz="2625"/>
            </a:lvl1pPr>
            <a:lvl2pPr>
              <a:defRPr sz="2303"/>
            </a:lvl2pPr>
            <a:lvl3pPr>
              <a:defRPr sz="1982"/>
            </a:lvl3pPr>
            <a:lvl4pPr>
              <a:defRPr sz="1661"/>
            </a:lvl4pPr>
            <a:lvl5pPr>
              <a:defRPr sz="1661"/>
            </a:lvl5pPr>
            <a:lvl6pPr>
              <a:defRPr sz="1661"/>
            </a:lvl6pPr>
            <a:lvl7pPr>
              <a:defRPr sz="1661"/>
            </a:lvl7pPr>
            <a:lvl8pPr>
              <a:defRPr sz="1661"/>
            </a:lvl8pPr>
            <a:lvl9pPr>
              <a:defRPr sz="1661"/>
            </a:lvl9pPr>
          </a:lstStyle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 rtlCol="0"/>
          <a:lstStyle>
            <a:lvl1pPr marL="0" indent="0">
              <a:buNone/>
              <a:defRPr sz="1178"/>
            </a:lvl1pPr>
            <a:lvl2pPr marL="377883" indent="0">
              <a:buNone/>
              <a:defRPr sz="1018"/>
            </a:lvl2pPr>
            <a:lvl3pPr marL="755767" indent="0">
              <a:buNone/>
              <a:defRPr sz="803"/>
            </a:lvl3pPr>
            <a:lvl4pPr marL="1133650" indent="0">
              <a:buNone/>
              <a:defRPr sz="750"/>
            </a:lvl4pPr>
            <a:lvl5pPr marL="1511534" indent="0">
              <a:buNone/>
              <a:defRPr sz="750"/>
            </a:lvl5pPr>
            <a:lvl6pPr marL="1889417" indent="0">
              <a:buNone/>
              <a:defRPr sz="750"/>
            </a:lvl6pPr>
            <a:lvl7pPr marL="2267300" indent="0">
              <a:buNone/>
              <a:defRPr sz="750"/>
            </a:lvl7pPr>
            <a:lvl8pPr marL="2645183" indent="0">
              <a:buNone/>
              <a:defRPr sz="750"/>
            </a:lvl8pPr>
            <a:lvl9pPr marL="3023067" indent="0">
              <a:buNone/>
              <a:defRPr sz="750"/>
            </a:lvl9pPr>
          </a:lstStyle>
          <a:p>
            <a:pPr lvl="0" rtl="0"/>
            <a:r>
              <a:rPr lang="pt-br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4575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1661" b="1"/>
            </a:lvl1pPr>
          </a:lstStyle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2625"/>
            </a:lvl1pPr>
            <a:lvl2pPr marL="377883" indent="0">
              <a:buNone/>
              <a:defRPr sz="2303"/>
            </a:lvl2pPr>
            <a:lvl3pPr marL="755767" indent="0">
              <a:buNone/>
              <a:defRPr sz="1982"/>
            </a:lvl3pPr>
            <a:lvl4pPr marL="1133650" indent="0">
              <a:buNone/>
              <a:defRPr sz="1661"/>
            </a:lvl4pPr>
            <a:lvl5pPr marL="1511534" indent="0">
              <a:buNone/>
              <a:defRPr sz="1661"/>
            </a:lvl5pPr>
            <a:lvl6pPr marL="1889417" indent="0">
              <a:buNone/>
              <a:defRPr sz="1661"/>
            </a:lvl6pPr>
            <a:lvl7pPr marL="2267300" indent="0">
              <a:buNone/>
              <a:defRPr sz="1661"/>
            </a:lvl7pPr>
            <a:lvl8pPr marL="2645183" indent="0">
              <a:buNone/>
              <a:defRPr sz="1661"/>
            </a:lvl8pPr>
            <a:lvl9pPr marL="3023067" indent="0">
              <a:buNone/>
              <a:defRPr sz="1661"/>
            </a:lvl9pPr>
          </a:lstStyle>
          <a:p>
            <a:pPr lvl="0" rtl="0"/>
            <a:r>
              <a:rPr lang="pt-br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178"/>
            </a:lvl1pPr>
            <a:lvl2pPr marL="377883" indent="0">
              <a:buNone/>
              <a:defRPr sz="1018"/>
            </a:lvl2pPr>
            <a:lvl3pPr marL="755767" indent="0">
              <a:buNone/>
              <a:defRPr sz="803"/>
            </a:lvl3pPr>
            <a:lvl4pPr marL="1133650" indent="0">
              <a:buNone/>
              <a:defRPr sz="750"/>
            </a:lvl4pPr>
            <a:lvl5pPr marL="1511534" indent="0">
              <a:buNone/>
              <a:defRPr sz="750"/>
            </a:lvl5pPr>
            <a:lvl6pPr marL="1889417" indent="0">
              <a:buNone/>
              <a:defRPr sz="750"/>
            </a:lvl6pPr>
            <a:lvl7pPr marL="2267300" indent="0">
              <a:buNone/>
              <a:defRPr sz="750"/>
            </a:lvl7pPr>
            <a:lvl8pPr marL="2645183" indent="0">
              <a:buNone/>
              <a:defRPr sz="750"/>
            </a:lvl8pPr>
            <a:lvl9pPr marL="3023067" indent="0">
              <a:buNone/>
              <a:defRPr sz="750"/>
            </a:lvl9pPr>
          </a:lstStyle>
          <a:p>
            <a:pPr lvl="0" rtl="0"/>
            <a:r>
              <a:rPr lang="pt-br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9839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3501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08239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228600"/>
            <a:ext cx="2076450" cy="5715000"/>
          </a:xfrm>
        </p:spPr>
        <p:txBody>
          <a:bodyPr vert="eaVert" rtlCol="0"/>
          <a:lstStyle/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076950" cy="5715000"/>
          </a:xfrm>
        </p:spPr>
        <p:txBody>
          <a:bodyPr vert="eaVert" rtlCol="0"/>
          <a:lstStyle/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43350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629400" cy="609600"/>
          </a:xfrm>
        </p:spPr>
        <p:txBody>
          <a:bodyPr rtlCol="0"/>
          <a:lstStyle/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19200"/>
            <a:ext cx="8001000" cy="4724400"/>
          </a:xfrm>
        </p:spPr>
        <p:txBody>
          <a:bodyPr rtlCol="0"/>
          <a:lstStyle/>
          <a:p>
            <a:pPr lvl="0" rtl="0"/>
            <a:r>
              <a:rPr lang="pt-br" noProof="0"/>
              <a:t>Click icon to add table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38978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629400" cy="609600"/>
          </a:xfrm>
        </p:spPr>
        <p:txBody>
          <a:bodyPr rtlCol="0"/>
          <a:lstStyle/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3924300" cy="2286000"/>
          </a:xfrm>
        </p:spPr>
        <p:txBody>
          <a:bodyPr rtlCol="0"/>
          <a:lstStyle/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657600"/>
            <a:ext cx="3924300" cy="2286000"/>
          </a:xfrm>
        </p:spPr>
        <p:txBody>
          <a:bodyPr rtlCol="0"/>
          <a:lstStyle/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86300" y="1219200"/>
            <a:ext cx="3924300" cy="4724400"/>
          </a:xfrm>
        </p:spPr>
        <p:txBody>
          <a:bodyPr rtlCol="0"/>
          <a:lstStyle/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3291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slide title eversource green circle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2"/>
            <a:ext cx="9144001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1"/>
          <p:cNvSpPr>
            <a:spLocks noChangeShapeType="1"/>
          </p:cNvSpPr>
          <p:nvPr/>
        </p:nvSpPr>
        <p:spPr bwMode="auto">
          <a:xfrm flipH="1">
            <a:off x="0" y="2157413"/>
            <a:ext cx="9144000" cy="0"/>
          </a:xfrm>
          <a:prstGeom prst="line">
            <a:avLst/>
          </a:prstGeom>
          <a:noFill/>
          <a:ln w="38100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>
            <a:spAutoFit/>
          </a:bodyPr>
          <a:lstStyle/>
          <a:p>
            <a:pPr rtl="0"/>
            <a:endParaRPr lang="en-US" sz="1350"/>
          </a:p>
        </p:txBody>
      </p:sp>
      <p:pic>
        <p:nvPicPr>
          <p:cNvPr id="6" name="Picture 32" descr="slide_Eversource_energy_white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2400" y="908050"/>
            <a:ext cx="2438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6708776" y="64272"/>
            <a:ext cx="2435225" cy="300082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>
            <a:spAutoFit/>
          </a:bodyPr>
          <a:lstStyle/>
          <a:p>
            <a:pPr rtl="0"/>
            <a:endParaRPr lang="en-US" sz="1350"/>
          </a:p>
        </p:txBody>
      </p:sp>
      <p:sp>
        <p:nvSpPr>
          <p:cNvPr id="8" name="Line 34"/>
          <p:cNvSpPr>
            <a:spLocks noChangeShapeType="1"/>
          </p:cNvSpPr>
          <p:nvPr/>
        </p:nvSpPr>
        <p:spPr bwMode="auto">
          <a:xfrm flipH="1">
            <a:off x="328614" y="138113"/>
            <a:ext cx="8815387" cy="0"/>
          </a:xfrm>
          <a:prstGeom prst="line">
            <a:avLst/>
          </a:prstGeom>
          <a:noFill/>
          <a:ln w="15875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>
            <a:spAutoFit/>
          </a:bodyPr>
          <a:lstStyle/>
          <a:p>
            <a:pPr rtl="0"/>
            <a:endParaRPr lang="en-US" sz="1350"/>
          </a:p>
        </p:txBody>
      </p:sp>
      <p:sp>
        <p:nvSpPr>
          <p:cNvPr id="5816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465388"/>
            <a:ext cx="7772400" cy="2171700"/>
          </a:xfrm>
        </p:spPr>
        <p:txBody>
          <a:bodyPr rtlCol="0"/>
          <a:lstStyle>
            <a:lvl1pPr algn="ctr">
              <a:defRPr sz="2700"/>
            </a:lvl1pPr>
          </a:lstStyle>
          <a:p>
            <a:pPr lvl="0" rtl="0"/>
            <a:r>
              <a:rPr lang="pt-br" noProof="0"/>
              <a:t>Click to edit Master title style</a:t>
            </a:r>
          </a:p>
        </p:txBody>
      </p:sp>
      <p:sp>
        <p:nvSpPr>
          <p:cNvPr id="5816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45052"/>
            <a:ext cx="6400800" cy="1400175"/>
          </a:xfrm>
        </p:spPr>
        <p:txBody>
          <a:bodyPr rtlCol="0"/>
          <a:lstStyle>
            <a:lvl1pPr marL="0" indent="0" algn="ctr">
              <a:buFont typeface="Wingdings" pitchFamily="2" charset="2"/>
              <a:buNone/>
              <a:defRPr>
                <a:latin typeface="Verdana" pitchFamily="34" charset="0"/>
              </a:defRPr>
            </a:lvl1pPr>
          </a:lstStyle>
          <a:p>
            <a:pPr lvl="0" rtl="0"/>
            <a:r>
              <a:rPr lang="pt-br" noProof="0"/>
              <a:t>Click to edit Master subtitle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4B68766D-945C-43F2-A2F1-49760D64B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35674"/>
      </p:ext>
    </p:extLst>
  </p:cSld>
  <p:clrMapOvr>
    <a:masterClrMapping/>
  </p:clrMapOvr>
  <p:transition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ECBCB675-F9B5-4A6C-B463-BD8F633B0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74208"/>
      </p:ext>
    </p:extLst>
  </p:cSld>
  <p:clrMapOvr>
    <a:masterClrMapping/>
  </p:clrMapOvr>
  <p:transition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rtlCol="0" anchor="t"/>
          <a:lstStyle>
            <a:lvl1pPr algn="l">
              <a:defRPr sz="3000" b="1" cap="all"/>
            </a:lvl1pPr>
          </a:lstStyle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rtl="0"/>
            <a:r>
              <a:rPr lang="pt-br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385F4DBF-8868-428E-B961-668905864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98886"/>
      </p:ext>
    </p:extLst>
  </p:cSld>
  <p:clrMapOvr>
    <a:masterClrMapping/>
  </p:clrMapOvr>
  <p:transition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733800" cy="4572000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733800" cy="4572000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3E093118-3F91-4907-B6CE-F6D7D3FDA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33784"/>
      </p:ext>
    </p:extLst>
  </p:cSld>
  <p:clrMapOvr>
    <a:masterClrMapping/>
  </p:clrMapOvr>
  <p:transition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pt-b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pt-b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350268E8-2963-4ABD-8E20-6C51534E0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43359"/>
      </p:ext>
    </p:extLst>
  </p:cSld>
  <p:clrMapOvr>
    <a:masterClrMapping/>
  </p:clrMapOvr>
  <p:transition>
    <p:zo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3E24DF9E-0F10-4DE4-BB36-6DB05ECF5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41267"/>
      </p:ext>
    </p:extLst>
  </p:cSld>
  <p:clrMapOvr>
    <a:masterClrMapping/>
  </p:clrMapOvr>
  <p:transition>
    <p:zo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CFE7F315-D394-4A8D-9FCB-ACE6130E3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5513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912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rtlCol="0" anchor="b"/>
          <a:lstStyle>
            <a:lvl1pPr algn="l">
              <a:defRPr sz="1500" b="1"/>
            </a:lvl1pPr>
          </a:lstStyle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 rtlCol="0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pt-br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4CE93292-E3EC-4B8F-9F39-6743DED71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44446"/>
      </p:ext>
    </p:extLst>
  </p:cSld>
  <p:clrMapOvr>
    <a:masterClrMapping/>
  </p:clrMapOvr>
  <p:transition>
    <p:zo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1500" b="1"/>
            </a:lvl1pPr>
          </a:lstStyle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 rtl="0"/>
            <a:r>
              <a:rPr lang="pt-br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pt-br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8F4DF6C9-F3D3-45BA-A919-D231CF403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09740"/>
      </p:ext>
    </p:extLst>
  </p:cSld>
  <p:clrMapOvr>
    <a:masterClrMapping/>
  </p:clrMapOvr>
  <p:transition>
    <p:zo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F8368163-78BB-425D-96E1-19F077335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37622"/>
      </p:ext>
    </p:extLst>
  </p:cSld>
  <p:clrMapOvr>
    <a:masterClrMapping/>
  </p:clrMapOvr>
  <p:transition>
    <p:zo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9051" y="277815"/>
            <a:ext cx="2012950" cy="5818187"/>
          </a:xfrm>
        </p:spPr>
        <p:txBody>
          <a:bodyPr vert="eaVert" rtlCol="0"/>
          <a:lstStyle/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77815"/>
            <a:ext cx="5888037" cy="5818187"/>
          </a:xfrm>
        </p:spPr>
        <p:txBody>
          <a:bodyPr vert="eaVert" rtlCol="0"/>
          <a:lstStyle/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79497713-6AC8-4B3D-BB68-10A431A60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52642"/>
      </p:ext>
    </p:extLst>
  </p:cSld>
  <p:clrMapOvr>
    <a:masterClrMapping/>
  </p:clrMapOvr>
  <p:transition>
    <p:zo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6" y="762000"/>
            <a:ext cx="8093075" cy="519113"/>
          </a:xfrm>
        </p:spPr>
        <p:txBody>
          <a:bodyPr rtlCol="0"/>
          <a:lstStyle/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 rtlCol="0"/>
          <a:lstStyle/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6" y="1485900"/>
            <a:ext cx="3968750" cy="4648200"/>
          </a:xfrm>
        </p:spPr>
        <p:txBody>
          <a:bodyPr rtlCol="0"/>
          <a:lstStyle/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6FF7B9EF-0A1D-4EFB-A84C-C39623F50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31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rtlCol="0" anchor="b"/>
          <a:lstStyle>
            <a:lvl1pPr algn="l">
              <a:defRPr sz="1661" b="1"/>
            </a:lvl1pPr>
          </a:lstStyle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 rtlCol="0"/>
          <a:lstStyle>
            <a:lvl1pPr>
              <a:defRPr sz="2625"/>
            </a:lvl1pPr>
            <a:lvl2pPr>
              <a:defRPr sz="2303"/>
            </a:lvl2pPr>
            <a:lvl3pPr>
              <a:defRPr sz="1982"/>
            </a:lvl3pPr>
            <a:lvl4pPr>
              <a:defRPr sz="1661"/>
            </a:lvl4pPr>
            <a:lvl5pPr>
              <a:defRPr sz="1661"/>
            </a:lvl5pPr>
            <a:lvl6pPr>
              <a:defRPr sz="1661"/>
            </a:lvl6pPr>
            <a:lvl7pPr>
              <a:defRPr sz="1661"/>
            </a:lvl7pPr>
            <a:lvl8pPr>
              <a:defRPr sz="1661"/>
            </a:lvl8pPr>
            <a:lvl9pPr>
              <a:defRPr sz="1661"/>
            </a:lvl9pPr>
          </a:lstStyle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  <a:p>
            <a:pPr lvl="3" rtl="0"/>
            <a:r>
              <a:rPr lang="pt-br"/>
              <a:t>Fourth level</a:t>
            </a:r>
          </a:p>
          <a:p>
            <a:pPr lvl="4" rtl="0"/>
            <a:r>
              <a:rPr lang="pt-br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 rtlCol="0"/>
          <a:lstStyle>
            <a:lvl1pPr marL="0" indent="0">
              <a:buNone/>
              <a:defRPr sz="1178"/>
            </a:lvl1pPr>
            <a:lvl2pPr marL="377883" indent="0">
              <a:buNone/>
              <a:defRPr sz="1018"/>
            </a:lvl2pPr>
            <a:lvl3pPr marL="755767" indent="0">
              <a:buNone/>
              <a:defRPr sz="803"/>
            </a:lvl3pPr>
            <a:lvl4pPr marL="1133650" indent="0">
              <a:buNone/>
              <a:defRPr sz="750"/>
            </a:lvl4pPr>
            <a:lvl5pPr marL="1511534" indent="0">
              <a:buNone/>
              <a:defRPr sz="750"/>
            </a:lvl5pPr>
            <a:lvl6pPr marL="1889417" indent="0">
              <a:buNone/>
              <a:defRPr sz="750"/>
            </a:lvl6pPr>
            <a:lvl7pPr marL="2267300" indent="0">
              <a:buNone/>
              <a:defRPr sz="750"/>
            </a:lvl7pPr>
            <a:lvl8pPr marL="2645183" indent="0">
              <a:buNone/>
              <a:defRPr sz="750"/>
            </a:lvl8pPr>
            <a:lvl9pPr marL="3023067" indent="0">
              <a:buNone/>
              <a:defRPr sz="750"/>
            </a:lvl9pPr>
          </a:lstStyle>
          <a:p>
            <a:pPr lvl="0" rtl="0"/>
            <a:r>
              <a:rPr lang="pt-br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993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1661" b="1"/>
            </a:lvl1pPr>
          </a:lstStyle>
          <a:p>
            <a:pPr rtl="0"/>
            <a:r>
              <a:rPr lang="pt-br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2625"/>
            </a:lvl1pPr>
            <a:lvl2pPr marL="377883" indent="0">
              <a:buNone/>
              <a:defRPr sz="2303"/>
            </a:lvl2pPr>
            <a:lvl3pPr marL="755767" indent="0">
              <a:buNone/>
              <a:defRPr sz="1982"/>
            </a:lvl3pPr>
            <a:lvl4pPr marL="1133650" indent="0">
              <a:buNone/>
              <a:defRPr sz="1661"/>
            </a:lvl4pPr>
            <a:lvl5pPr marL="1511534" indent="0">
              <a:buNone/>
              <a:defRPr sz="1661"/>
            </a:lvl5pPr>
            <a:lvl6pPr marL="1889417" indent="0">
              <a:buNone/>
              <a:defRPr sz="1661"/>
            </a:lvl6pPr>
            <a:lvl7pPr marL="2267300" indent="0">
              <a:buNone/>
              <a:defRPr sz="1661"/>
            </a:lvl7pPr>
            <a:lvl8pPr marL="2645183" indent="0">
              <a:buNone/>
              <a:defRPr sz="1661"/>
            </a:lvl8pPr>
            <a:lvl9pPr marL="3023067" indent="0">
              <a:buNone/>
              <a:defRPr sz="1661"/>
            </a:lvl9pPr>
          </a:lstStyle>
          <a:p>
            <a:pPr lvl="0" rtl="0"/>
            <a:r>
              <a:rPr lang="pt-br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178"/>
            </a:lvl1pPr>
            <a:lvl2pPr marL="377883" indent="0">
              <a:buNone/>
              <a:defRPr sz="1018"/>
            </a:lvl2pPr>
            <a:lvl3pPr marL="755767" indent="0">
              <a:buNone/>
              <a:defRPr sz="803"/>
            </a:lvl3pPr>
            <a:lvl4pPr marL="1133650" indent="0">
              <a:buNone/>
              <a:defRPr sz="750"/>
            </a:lvl4pPr>
            <a:lvl5pPr marL="1511534" indent="0">
              <a:buNone/>
              <a:defRPr sz="750"/>
            </a:lvl5pPr>
            <a:lvl6pPr marL="1889417" indent="0">
              <a:buNone/>
              <a:defRPr sz="750"/>
            </a:lvl6pPr>
            <a:lvl7pPr marL="2267300" indent="0">
              <a:buNone/>
              <a:defRPr sz="750"/>
            </a:lvl7pPr>
            <a:lvl8pPr marL="2645183" indent="0">
              <a:buNone/>
              <a:defRPr sz="750"/>
            </a:lvl8pPr>
            <a:lvl9pPr marL="3023067" indent="0">
              <a:buNone/>
              <a:defRPr sz="750"/>
            </a:lvl9pPr>
          </a:lstStyle>
          <a:p>
            <a:pPr lvl="0" rtl="0"/>
            <a:r>
              <a:rPr lang="pt-br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1713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1074" tIns="70537" rIns="141074" bIns="70537" numCol="1" rtlCol="0" anchor="t" anchorCtr="0" compatLnSpc="1">
            <a:prstTxWarp prst="textNoShape">
              <a:avLst/>
            </a:prstTxWarp>
          </a:bodyPr>
          <a:lstStyle>
            <a:lvl1pPr algn="r">
              <a:defRPr sz="1178"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6629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141074" tIns="70537" rIns="141074" bIns="70537" numCol="1" rtlCol="0" anchor="ctr" anchorCtr="0" compatLnSpc="1">
            <a:prstTxWarp prst="textNoShape">
              <a:avLst/>
            </a:prstTxWarp>
          </a:bodyPr>
          <a:lstStyle/>
          <a:p>
            <a:pPr lvl="0" rtl="0"/>
            <a:r>
              <a:rPr lang="pt-br"/>
              <a:t>Click to edit Master title style</a:t>
            </a:r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8001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141074" tIns="70537" rIns="141074" bIns="70537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81000" y="76200"/>
            <a:ext cx="6705600" cy="152400"/>
          </a:xfrm>
          <a:prstGeom prst="rect">
            <a:avLst/>
          </a:prstGeom>
          <a:solidFill>
            <a:srgbClr val="00B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575" tIns="37788" rIns="75575" bIns="37788" rtlCol="0" anchor="ctr"/>
          <a:lstStyle/>
          <a:p>
            <a:pPr algn="ctr" rtl="0"/>
            <a:endParaRPr lang="en-US" sz="965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2438400" y="6553200"/>
            <a:ext cx="6477000" cy="228600"/>
          </a:xfrm>
          <a:prstGeom prst="rect">
            <a:avLst/>
          </a:prstGeom>
          <a:solidFill>
            <a:srgbClr val="00B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575" tIns="37788" rIns="75575" bIns="37788" rtlCol="0" anchor="ctr"/>
          <a:lstStyle/>
          <a:p>
            <a:pPr algn="ctr" rtl="0"/>
            <a:endParaRPr lang="en-US" sz="965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381000" y="6553200"/>
            <a:ext cx="1905000" cy="2286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575" tIns="37788" rIns="75575" bIns="37788" rtlCol="0" anchor="ctr"/>
          <a:lstStyle/>
          <a:p>
            <a:pPr algn="ctr" rtl="0"/>
            <a:endParaRPr lang="en-US" sz="965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1034" name="TextBox 4"/>
          <p:cNvSpPr txBox="1">
            <a:spLocks noChangeArrowheads="1"/>
          </p:cNvSpPr>
          <p:nvPr/>
        </p:nvSpPr>
        <p:spPr bwMode="auto">
          <a:xfrm>
            <a:off x="457200" y="6515101"/>
            <a:ext cx="1828800" cy="21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575" tIns="37788" rIns="75575" bIns="37788" rtlCol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rtl="0" eaLnBrk="1" hangingPunct="1">
              <a:defRPr/>
            </a:pPr>
            <a:r>
              <a:rPr lang="pt-br" sz="911">
                <a:solidFill>
                  <a:schemeClr val="bg1"/>
                </a:solidFill>
              </a:rPr>
              <a:t>Safety First and Always</a:t>
            </a:r>
          </a:p>
        </p:txBody>
      </p:sp>
      <p:sp>
        <p:nvSpPr>
          <p:cNvPr id="1033" name="Rectangle 16"/>
          <p:cNvSpPr>
            <a:spLocks noChangeArrowheads="1"/>
          </p:cNvSpPr>
          <p:nvPr/>
        </p:nvSpPr>
        <p:spPr bwMode="auto">
          <a:xfrm>
            <a:off x="7200900" y="76200"/>
            <a:ext cx="1752600" cy="762000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575" tIns="37788" rIns="75575" bIns="37788" rtlCol="0" anchor="ctr"/>
          <a:lstStyle/>
          <a:p>
            <a:pPr rtl="0"/>
            <a:endParaRPr lang="en-US" sz="965"/>
          </a:p>
        </p:txBody>
      </p:sp>
      <p:pic>
        <p:nvPicPr>
          <p:cNvPr id="4" name="Picture 17" descr="slide_Eversource_energy_whit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6" y="292100"/>
            <a:ext cx="14605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12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2303" b="1">
          <a:solidFill>
            <a:srgbClr val="007DC3"/>
          </a:solidFill>
          <a:latin typeface="Arial" charset="0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303" b="1">
          <a:solidFill>
            <a:srgbClr val="007DC3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303" b="1">
          <a:solidFill>
            <a:srgbClr val="007DC3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303" b="1">
          <a:solidFill>
            <a:srgbClr val="007DC3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303" b="1">
          <a:solidFill>
            <a:srgbClr val="007DC3"/>
          </a:solidFill>
          <a:latin typeface="Arial" charset="0"/>
          <a:ea typeface="MS PGothic" pitchFamily="34" charset="-128"/>
          <a:cs typeface="ＭＳ Ｐゴシック" charset="0"/>
        </a:defRPr>
      </a:lvl5pPr>
      <a:lvl6pPr marL="377883" algn="l" rtl="0" eaLnBrk="1" fontAlgn="base" hangingPunct="1">
        <a:spcBef>
          <a:spcPct val="0"/>
        </a:spcBef>
        <a:spcAft>
          <a:spcPct val="0"/>
        </a:spcAft>
        <a:defRPr sz="2625">
          <a:solidFill>
            <a:srgbClr val="007DC3"/>
          </a:solidFill>
          <a:latin typeface="Franklin Gothic Demi" pitchFamily="34" charset="0"/>
        </a:defRPr>
      </a:lvl6pPr>
      <a:lvl7pPr marL="755767" algn="l" rtl="0" eaLnBrk="1" fontAlgn="base" hangingPunct="1">
        <a:spcBef>
          <a:spcPct val="0"/>
        </a:spcBef>
        <a:spcAft>
          <a:spcPct val="0"/>
        </a:spcAft>
        <a:defRPr sz="2625">
          <a:solidFill>
            <a:srgbClr val="007DC3"/>
          </a:solidFill>
          <a:latin typeface="Franklin Gothic Demi" pitchFamily="34" charset="0"/>
        </a:defRPr>
      </a:lvl7pPr>
      <a:lvl8pPr marL="1133650" algn="l" rtl="0" eaLnBrk="1" fontAlgn="base" hangingPunct="1">
        <a:spcBef>
          <a:spcPct val="0"/>
        </a:spcBef>
        <a:spcAft>
          <a:spcPct val="0"/>
        </a:spcAft>
        <a:defRPr sz="2625">
          <a:solidFill>
            <a:srgbClr val="007DC3"/>
          </a:solidFill>
          <a:latin typeface="Franklin Gothic Demi" pitchFamily="34" charset="0"/>
        </a:defRPr>
      </a:lvl8pPr>
      <a:lvl9pPr marL="1511534" algn="l" rtl="0" eaLnBrk="1" fontAlgn="base" hangingPunct="1">
        <a:spcBef>
          <a:spcPct val="0"/>
        </a:spcBef>
        <a:spcAft>
          <a:spcPct val="0"/>
        </a:spcAft>
        <a:defRPr sz="2625">
          <a:solidFill>
            <a:srgbClr val="007DC3"/>
          </a:solidFill>
          <a:latin typeface="Franklin Gothic Demi" pitchFamily="34" charset="0"/>
        </a:defRPr>
      </a:lvl9pPr>
    </p:titleStyle>
    <p:bodyStyle>
      <a:lvl1pPr marL="283412" indent="-283412" algn="l" rtl="0" eaLnBrk="1" fontAlgn="base" hangingPunct="1">
        <a:spcBef>
          <a:spcPct val="0"/>
        </a:spcBef>
        <a:spcAft>
          <a:spcPct val="55000"/>
        </a:spcAft>
        <a:buClr>
          <a:srgbClr val="007BC3"/>
        </a:buClr>
        <a:buFont typeface="Wingdings" pitchFamily="2" charset="2"/>
        <a:buChar char="§"/>
        <a:defRPr sz="1661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1pPr>
      <a:lvl2pPr marL="614060" indent="-236177" algn="l" rtl="0" eaLnBrk="1" fontAlgn="base" hangingPunct="1">
        <a:spcBef>
          <a:spcPct val="0"/>
        </a:spcBef>
        <a:spcAft>
          <a:spcPct val="55000"/>
        </a:spcAft>
        <a:buClr>
          <a:srgbClr val="007BC3"/>
        </a:buClr>
        <a:buFont typeface="Arial" charset="0"/>
        <a:buChar char="–"/>
        <a:defRPr sz="1661">
          <a:solidFill>
            <a:schemeClr val="tx1"/>
          </a:solidFill>
          <a:latin typeface="Arial" charset="0"/>
          <a:ea typeface="MS PGothic" pitchFamily="34" charset="-128"/>
        </a:defRPr>
      </a:lvl2pPr>
      <a:lvl3pPr marL="944708" indent="-188942" algn="l" rtl="0" eaLnBrk="1" fontAlgn="base" hangingPunct="1">
        <a:spcBef>
          <a:spcPct val="0"/>
        </a:spcBef>
        <a:spcAft>
          <a:spcPct val="55000"/>
        </a:spcAft>
        <a:buClr>
          <a:srgbClr val="007BC3"/>
        </a:buClr>
        <a:buFont typeface="Wingdings" pitchFamily="2" charset="2"/>
        <a:buChar char="§"/>
        <a:defRPr sz="1661">
          <a:solidFill>
            <a:schemeClr val="tx1"/>
          </a:solidFill>
          <a:latin typeface="Arial" charset="0"/>
          <a:ea typeface="MS PGothic" pitchFamily="34" charset="-128"/>
        </a:defRPr>
      </a:lvl3pPr>
      <a:lvl4pPr marL="1322592" indent="-188942" algn="l" rtl="0" eaLnBrk="1" fontAlgn="base" hangingPunct="1">
        <a:spcBef>
          <a:spcPct val="20000"/>
        </a:spcBef>
        <a:spcAft>
          <a:spcPct val="0"/>
        </a:spcAft>
        <a:buChar char="–"/>
        <a:defRPr sz="1661">
          <a:solidFill>
            <a:schemeClr val="tx1"/>
          </a:solidFill>
          <a:latin typeface="Arial" charset="0"/>
          <a:ea typeface="MS PGothic" pitchFamily="34" charset="-128"/>
        </a:defRPr>
      </a:lvl4pPr>
      <a:lvl5pPr marL="1700475" indent="-188942" algn="l" rtl="0" eaLnBrk="1" fontAlgn="base" hangingPunct="1">
        <a:spcBef>
          <a:spcPct val="20000"/>
        </a:spcBef>
        <a:spcAft>
          <a:spcPct val="0"/>
        </a:spcAft>
        <a:buChar char="»"/>
        <a:defRPr sz="1661">
          <a:solidFill>
            <a:schemeClr val="tx1"/>
          </a:solidFill>
          <a:latin typeface="Arial" charset="0"/>
          <a:ea typeface="MS PGothic" pitchFamily="34" charset="-128"/>
        </a:defRPr>
      </a:lvl5pPr>
      <a:lvl6pPr marL="2078359" indent="-188942" algn="l" rtl="0" eaLnBrk="1" fontAlgn="base" hangingPunct="1">
        <a:spcBef>
          <a:spcPct val="20000"/>
        </a:spcBef>
        <a:spcAft>
          <a:spcPct val="0"/>
        </a:spcAft>
        <a:buChar char="»"/>
        <a:defRPr sz="1661">
          <a:solidFill>
            <a:schemeClr val="tx1"/>
          </a:solidFill>
          <a:latin typeface="Arial" charset="0"/>
        </a:defRPr>
      </a:lvl6pPr>
      <a:lvl7pPr marL="2456242" indent="-188942" algn="l" rtl="0" eaLnBrk="1" fontAlgn="base" hangingPunct="1">
        <a:spcBef>
          <a:spcPct val="20000"/>
        </a:spcBef>
        <a:spcAft>
          <a:spcPct val="0"/>
        </a:spcAft>
        <a:buChar char="»"/>
        <a:defRPr sz="1661">
          <a:solidFill>
            <a:schemeClr val="tx1"/>
          </a:solidFill>
          <a:latin typeface="Arial" charset="0"/>
        </a:defRPr>
      </a:lvl7pPr>
      <a:lvl8pPr marL="2834125" indent="-188942" algn="l" rtl="0" eaLnBrk="1" fontAlgn="base" hangingPunct="1">
        <a:spcBef>
          <a:spcPct val="20000"/>
        </a:spcBef>
        <a:spcAft>
          <a:spcPct val="0"/>
        </a:spcAft>
        <a:buChar char="»"/>
        <a:defRPr sz="1661">
          <a:solidFill>
            <a:schemeClr val="tx1"/>
          </a:solidFill>
          <a:latin typeface="Arial" charset="0"/>
        </a:defRPr>
      </a:lvl8pPr>
      <a:lvl9pPr marL="3212009" indent="-188942" algn="l" rtl="0" eaLnBrk="1" fontAlgn="base" hangingPunct="1">
        <a:spcBef>
          <a:spcPct val="20000"/>
        </a:spcBef>
        <a:spcAft>
          <a:spcPct val="0"/>
        </a:spcAft>
        <a:buChar char="»"/>
        <a:defRPr sz="166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75576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7883" algn="l" defTabSz="75576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5767" algn="l" defTabSz="75576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3650" algn="l" defTabSz="75576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534" algn="l" defTabSz="75576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9417" algn="l" defTabSz="75576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7300" algn="l" defTabSz="75576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45183" algn="l" defTabSz="75576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23067" algn="l" defTabSz="75576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4" descr="revised slide top eversource circle ar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5" descr="slide_Eversource_energy_white"/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339" y="434977"/>
            <a:ext cx="160813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1"/>
          <p:cNvSpPr>
            <a:spLocks noChangeArrowheads="1"/>
          </p:cNvSpPr>
          <p:nvPr/>
        </p:nvSpPr>
        <p:spPr bwMode="auto">
          <a:xfrm>
            <a:off x="6200776" y="57922"/>
            <a:ext cx="2943225" cy="300082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>
            <a:spAutoFit/>
          </a:bodyPr>
          <a:lstStyle/>
          <a:p>
            <a:pPr rtl="0"/>
            <a:endParaRPr lang="en-US" sz="1350"/>
          </a:p>
        </p:txBody>
      </p:sp>
      <p:sp>
        <p:nvSpPr>
          <p:cNvPr id="1029" name="Line 32"/>
          <p:cNvSpPr>
            <a:spLocks noChangeShapeType="1"/>
          </p:cNvSpPr>
          <p:nvPr/>
        </p:nvSpPr>
        <p:spPr bwMode="auto">
          <a:xfrm flipH="1">
            <a:off x="328614" y="138113"/>
            <a:ext cx="8815387" cy="0"/>
          </a:xfrm>
          <a:prstGeom prst="line">
            <a:avLst/>
          </a:prstGeom>
          <a:noFill/>
          <a:ln w="15875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>
            <a:spAutoFit/>
          </a:bodyPr>
          <a:lstStyle/>
          <a:p>
            <a:pPr rtl="0"/>
            <a:endParaRPr lang="en-US" sz="1350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28614" y="141290"/>
            <a:ext cx="69691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rtl="0"/>
            <a:r>
              <a:rPr lang="pt-br"/>
              <a:t>Click to edit Master title style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62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</p:txBody>
      </p:sp>
      <p:sp>
        <p:nvSpPr>
          <p:cNvPr id="2324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>
              <a:defRPr sz="1050" b="0">
                <a:latin typeface="Times New Roman" pitchFamily="18" charset="0"/>
                <a:ea typeface="ＭＳ Ｐゴシック" charset="-128"/>
              </a:defRPr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2324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50" b="0"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2324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0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r">
              <a:defRPr sz="1050" b="0">
                <a:latin typeface="Times New Roman" pitchFamily="18" charset="0"/>
                <a:ea typeface="ＭＳ Ｐゴシック" charset="-128"/>
              </a:defRPr>
            </a:lvl1pPr>
          </a:lstStyle>
          <a:p>
            <a:pPr rtl="0">
              <a:defRPr/>
            </a:pPr>
            <a:fld id="{DC3E6786-97C0-4074-8DC7-AEAABDD14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3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>
    <p:zoom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66CC"/>
          </a:solidFill>
          <a:latin typeface="Trebuchet MS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66CC"/>
          </a:solidFill>
          <a:latin typeface="Trebuchet MS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66CC"/>
          </a:solidFill>
          <a:latin typeface="Trebuchet MS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66CC"/>
          </a:solidFill>
          <a:latin typeface="Trebuchet MS" pitchFamily="34" charset="0"/>
        </a:defRPr>
      </a:lvl9pPr>
    </p:titleStyle>
    <p:bodyStyle>
      <a:lvl1pPr marL="257175" indent="-257175" algn="l" rtl="0" eaLnBrk="1" fontAlgn="base" hangingPunct="1">
        <a:lnSpc>
          <a:spcPct val="95000"/>
        </a:lnSpc>
        <a:spcBef>
          <a:spcPct val="15000"/>
        </a:spcBef>
        <a:spcAft>
          <a:spcPct val="10000"/>
        </a:spcAft>
        <a:buClr>
          <a:srgbClr val="0066FF"/>
        </a:buClr>
        <a:buSzPct val="135000"/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1" fontAlgn="base" hangingPunct="1">
        <a:lnSpc>
          <a:spcPct val="95000"/>
        </a:lnSpc>
        <a:spcBef>
          <a:spcPct val="15000"/>
        </a:spcBef>
        <a:spcAft>
          <a:spcPct val="10000"/>
        </a:spcAft>
        <a:buClr>
          <a:srgbClr val="0066FF"/>
        </a:buClr>
        <a:buSzPct val="135000"/>
        <a:buFont typeface="Arial" pitchFamily="34" charset="0"/>
        <a:buChar char="–"/>
        <a:defRPr sz="1500">
          <a:solidFill>
            <a:schemeClr val="tx1"/>
          </a:solidFill>
          <a:latin typeface="+mn-lt"/>
          <a:ea typeface="ＭＳ Ｐゴシック" charset="0"/>
        </a:defRPr>
      </a:lvl2pPr>
      <a:lvl3pPr marL="857250" indent="-171450" algn="l" rtl="0" eaLnBrk="1" fontAlgn="base" hangingPunct="1">
        <a:lnSpc>
          <a:spcPct val="95000"/>
        </a:lnSpc>
        <a:spcBef>
          <a:spcPct val="15000"/>
        </a:spcBef>
        <a:spcAft>
          <a:spcPct val="10000"/>
        </a:spcAft>
        <a:buClr>
          <a:srgbClr val="0066FF"/>
        </a:buClr>
        <a:buSzPct val="135000"/>
        <a:buChar char="•"/>
        <a:defRPr sz="1800">
          <a:solidFill>
            <a:schemeClr val="tx1"/>
          </a:solidFill>
          <a:latin typeface="+mn-lt"/>
          <a:ea typeface="ＭＳ Ｐゴシック" charset="0"/>
        </a:defRPr>
      </a:lvl3pPr>
      <a:lvl4pPr marL="12001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ＭＳ Ｐゴシック" charset="0"/>
        </a:defRPr>
      </a:lvl4pPr>
      <a:lvl5pPr marL="15430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ＭＳ Ｐゴシック" charset="0"/>
        </a:defRPr>
      </a:lvl5pPr>
      <a:lvl6pPr marL="18859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4" descr="revised slide top eversource circle ar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5" descr="slide_Eversource_energy_white"/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339" y="434977"/>
            <a:ext cx="160813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1"/>
          <p:cNvSpPr>
            <a:spLocks noChangeArrowheads="1"/>
          </p:cNvSpPr>
          <p:nvPr/>
        </p:nvSpPr>
        <p:spPr bwMode="auto">
          <a:xfrm>
            <a:off x="6200776" y="57922"/>
            <a:ext cx="2943225" cy="300082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>
            <a:spAutoFit/>
          </a:bodyPr>
          <a:lstStyle/>
          <a:p>
            <a:pPr rtl="0"/>
            <a:endParaRPr lang="en-US" sz="1350"/>
          </a:p>
        </p:txBody>
      </p:sp>
      <p:sp>
        <p:nvSpPr>
          <p:cNvPr id="1029" name="Line 32"/>
          <p:cNvSpPr>
            <a:spLocks noChangeShapeType="1"/>
          </p:cNvSpPr>
          <p:nvPr/>
        </p:nvSpPr>
        <p:spPr bwMode="auto">
          <a:xfrm flipH="1">
            <a:off x="328614" y="138113"/>
            <a:ext cx="8815387" cy="0"/>
          </a:xfrm>
          <a:prstGeom prst="line">
            <a:avLst/>
          </a:prstGeom>
          <a:noFill/>
          <a:ln w="15875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>
            <a:spAutoFit/>
          </a:bodyPr>
          <a:lstStyle/>
          <a:p>
            <a:pPr rtl="0"/>
            <a:endParaRPr lang="en-US" sz="1350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28614" y="141290"/>
            <a:ext cx="69691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rtl="0"/>
            <a:r>
              <a:rPr lang="pt-br"/>
              <a:t>Click to edit Master title style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62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</p:txBody>
      </p:sp>
      <p:sp>
        <p:nvSpPr>
          <p:cNvPr id="2324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>
              <a:defRPr sz="1050" b="0">
                <a:latin typeface="Times New Roman" pitchFamily="18" charset="0"/>
                <a:ea typeface="ＭＳ Ｐゴシック" charset="-128"/>
              </a:defRPr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2324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50" b="0"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2324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0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r">
              <a:defRPr sz="1050" b="0">
                <a:latin typeface="Times New Roman" pitchFamily="18" charset="0"/>
                <a:ea typeface="ＭＳ Ｐゴシック" charset="-128"/>
              </a:defRPr>
            </a:lvl1pPr>
          </a:lstStyle>
          <a:p>
            <a:pPr rtl="0">
              <a:defRPr/>
            </a:pPr>
            <a:fld id="{DC3E6786-97C0-4074-8DC7-AEAABDD14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2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>
    <p:zoom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66CC"/>
          </a:solidFill>
          <a:latin typeface="Trebuchet MS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66CC"/>
          </a:solidFill>
          <a:latin typeface="Trebuchet MS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66CC"/>
          </a:solidFill>
          <a:latin typeface="Trebuchet MS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66CC"/>
          </a:solidFill>
          <a:latin typeface="Trebuchet MS" pitchFamily="34" charset="0"/>
        </a:defRPr>
      </a:lvl9pPr>
    </p:titleStyle>
    <p:bodyStyle>
      <a:lvl1pPr marL="257175" indent="-257175" algn="l" rtl="0" eaLnBrk="1" fontAlgn="base" hangingPunct="1">
        <a:lnSpc>
          <a:spcPct val="95000"/>
        </a:lnSpc>
        <a:spcBef>
          <a:spcPct val="15000"/>
        </a:spcBef>
        <a:spcAft>
          <a:spcPct val="10000"/>
        </a:spcAft>
        <a:buClr>
          <a:srgbClr val="0066FF"/>
        </a:buClr>
        <a:buSzPct val="135000"/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1" fontAlgn="base" hangingPunct="1">
        <a:lnSpc>
          <a:spcPct val="95000"/>
        </a:lnSpc>
        <a:spcBef>
          <a:spcPct val="15000"/>
        </a:spcBef>
        <a:spcAft>
          <a:spcPct val="10000"/>
        </a:spcAft>
        <a:buClr>
          <a:srgbClr val="0066FF"/>
        </a:buClr>
        <a:buSzPct val="135000"/>
        <a:buFont typeface="Arial" pitchFamily="34" charset="0"/>
        <a:buChar char="–"/>
        <a:defRPr sz="1500">
          <a:solidFill>
            <a:schemeClr val="tx1"/>
          </a:solidFill>
          <a:latin typeface="+mn-lt"/>
          <a:ea typeface="ＭＳ Ｐゴシック" charset="0"/>
        </a:defRPr>
      </a:lvl2pPr>
      <a:lvl3pPr marL="857250" indent="-171450" algn="l" rtl="0" eaLnBrk="1" fontAlgn="base" hangingPunct="1">
        <a:lnSpc>
          <a:spcPct val="95000"/>
        </a:lnSpc>
        <a:spcBef>
          <a:spcPct val="15000"/>
        </a:spcBef>
        <a:spcAft>
          <a:spcPct val="10000"/>
        </a:spcAft>
        <a:buClr>
          <a:srgbClr val="0066FF"/>
        </a:buClr>
        <a:buSzPct val="135000"/>
        <a:buChar char="•"/>
        <a:defRPr sz="1800">
          <a:solidFill>
            <a:schemeClr val="tx1"/>
          </a:solidFill>
          <a:latin typeface="+mn-lt"/>
          <a:ea typeface="ＭＳ Ｐゴシック" charset="0"/>
        </a:defRPr>
      </a:lvl3pPr>
      <a:lvl4pPr marL="12001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ＭＳ Ｐゴシック" charset="0"/>
        </a:defRPr>
      </a:lvl4pPr>
      <a:lvl5pPr marL="15430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ＭＳ Ｐゴシック" charset="0"/>
        </a:defRPr>
      </a:lvl5pPr>
      <a:lvl6pPr marL="18859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4" descr="revised slide top eversource circle ar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5" descr="slide_Eversource_energy_white"/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339" y="434977"/>
            <a:ext cx="160813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1"/>
          <p:cNvSpPr>
            <a:spLocks noChangeArrowheads="1"/>
          </p:cNvSpPr>
          <p:nvPr/>
        </p:nvSpPr>
        <p:spPr bwMode="auto">
          <a:xfrm>
            <a:off x="6200776" y="57922"/>
            <a:ext cx="2943225" cy="300082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>
            <a:spAutoFit/>
          </a:bodyPr>
          <a:lstStyle/>
          <a:p>
            <a:pPr rtl="0"/>
            <a:endParaRPr lang="en-US" sz="1350"/>
          </a:p>
        </p:txBody>
      </p:sp>
      <p:sp>
        <p:nvSpPr>
          <p:cNvPr id="1029" name="Line 32"/>
          <p:cNvSpPr>
            <a:spLocks noChangeShapeType="1"/>
          </p:cNvSpPr>
          <p:nvPr/>
        </p:nvSpPr>
        <p:spPr bwMode="auto">
          <a:xfrm flipH="1">
            <a:off x="328614" y="138113"/>
            <a:ext cx="8815387" cy="0"/>
          </a:xfrm>
          <a:prstGeom prst="line">
            <a:avLst/>
          </a:prstGeom>
          <a:noFill/>
          <a:ln w="15875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>
            <a:spAutoFit/>
          </a:bodyPr>
          <a:lstStyle/>
          <a:p>
            <a:pPr rtl="0"/>
            <a:endParaRPr lang="en-US" sz="1350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28614" y="141290"/>
            <a:ext cx="69691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rtl="0"/>
            <a:r>
              <a:rPr lang="pt-br"/>
              <a:t>Click to edit Master title style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62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</p:txBody>
      </p:sp>
      <p:sp>
        <p:nvSpPr>
          <p:cNvPr id="2324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>
              <a:defRPr sz="1050" b="0">
                <a:latin typeface="Times New Roman" pitchFamily="18" charset="0"/>
                <a:ea typeface="ＭＳ Ｐゴシック" charset="-128"/>
              </a:defRPr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2324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50" b="0"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2324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0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r">
              <a:defRPr sz="1050" b="0">
                <a:latin typeface="Times New Roman" pitchFamily="18" charset="0"/>
                <a:ea typeface="ＭＳ Ｐゴシック" charset="-128"/>
              </a:defRPr>
            </a:lvl1pPr>
          </a:lstStyle>
          <a:p>
            <a:pPr rtl="0">
              <a:defRPr/>
            </a:pPr>
            <a:fld id="{DC3E6786-97C0-4074-8DC7-AEAABDD14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4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>
    <p:zoom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66CC"/>
          </a:solidFill>
          <a:latin typeface="Trebuchet MS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66CC"/>
          </a:solidFill>
          <a:latin typeface="Trebuchet MS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66CC"/>
          </a:solidFill>
          <a:latin typeface="Trebuchet MS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66CC"/>
          </a:solidFill>
          <a:latin typeface="Trebuchet MS" pitchFamily="34" charset="0"/>
        </a:defRPr>
      </a:lvl9pPr>
    </p:titleStyle>
    <p:bodyStyle>
      <a:lvl1pPr marL="257175" indent="-257175" algn="l" rtl="0" eaLnBrk="1" fontAlgn="base" hangingPunct="1">
        <a:lnSpc>
          <a:spcPct val="95000"/>
        </a:lnSpc>
        <a:spcBef>
          <a:spcPct val="15000"/>
        </a:spcBef>
        <a:spcAft>
          <a:spcPct val="10000"/>
        </a:spcAft>
        <a:buClr>
          <a:srgbClr val="0066FF"/>
        </a:buClr>
        <a:buSzPct val="135000"/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1" fontAlgn="base" hangingPunct="1">
        <a:lnSpc>
          <a:spcPct val="95000"/>
        </a:lnSpc>
        <a:spcBef>
          <a:spcPct val="15000"/>
        </a:spcBef>
        <a:spcAft>
          <a:spcPct val="10000"/>
        </a:spcAft>
        <a:buClr>
          <a:srgbClr val="0066FF"/>
        </a:buClr>
        <a:buSzPct val="135000"/>
        <a:buFont typeface="Arial" pitchFamily="34" charset="0"/>
        <a:buChar char="–"/>
        <a:defRPr sz="1500">
          <a:solidFill>
            <a:schemeClr val="tx1"/>
          </a:solidFill>
          <a:latin typeface="+mn-lt"/>
          <a:ea typeface="ＭＳ Ｐゴシック" charset="0"/>
        </a:defRPr>
      </a:lvl2pPr>
      <a:lvl3pPr marL="857250" indent="-171450" algn="l" rtl="0" eaLnBrk="1" fontAlgn="base" hangingPunct="1">
        <a:lnSpc>
          <a:spcPct val="95000"/>
        </a:lnSpc>
        <a:spcBef>
          <a:spcPct val="15000"/>
        </a:spcBef>
        <a:spcAft>
          <a:spcPct val="10000"/>
        </a:spcAft>
        <a:buClr>
          <a:srgbClr val="0066FF"/>
        </a:buClr>
        <a:buSzPct val="135000"/>
        <a:buChar char="•"/>
        <a:defRPr sz="1800">
          <a:solidFill>
            <a:schemeClr val="tx1"/>
          </a:solidFill>
          <a:latin typeface="+mn-lt"/>
          <a:ea typeface="ＭＳ Ｐゴシック" charset="0"/>
        </a:defRPr>
      </a:lvl3pPr>
      <a:lvl4pPr marL="12001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ＭＳ Ｐゴシック" charset="0"/>
        </a:defRPr>
      </a:lvl4pPr>
      <a:lvl5pPr marL="15430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ＭＳ Ｐゴシック" charset="0"/>
        </a:defRPr>
      </a:lvl5pPr>
      <a:lvl6pPr marL="18859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1074" tIns="70537" rIns="141074" bIns="70537" numCol="1" rtlCol="0" anchor="t" anchorCtr="0" compatLnSpc="1">
            <a:prstTxWarp prst="textNoShape">
              <a:avLst/>
            </a:prstTxWarp>
          </a:bodyPr>
          <a:lstStyle>
            <a:lvl1pPr algn="r">
              <a:defRPr sz="1178"/>
            </a:lvl1pPr>
          </a:lstStyle>
          <a:p>
            <a:pPr rtl="0"/>
            <a:fld id="{2585BEF8-99E4-4BFE-9971-B3C0E1B5E8FC}" type="slidenum">
              <a:rPr lang="en-US" smtClean="0"/>
              <a:t>‹#›</a:t>
            </a:fld>
            <a:endParaRPr lang="en-US"/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6629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141074" tIns="70537" rIns="141074" bIns="70537" numCol="1" rtlCol="0" anchor="ctr" anchorCtr="0" compatLnSpc="1">
            <a:prstTxWarp prst="textNoShape">
              <a:avLst/>
            </a:prstTxWarp>
          </a:bodyPr>
          <a:lstStyle/>
          <a:p>
            <a:pPr lvl="0" rtl="0"/>
            <a:r>
              <a:rPr lang="pt-br"/>
              <a:t>Click to edit Master title style</a:t>
            </a:r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8001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141074" tIns="70537" rIns="141074" bIns="70537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81000" y="76200"/>
            <a:ext cx="6705600" cy="152400"/>
          </a:xfrm>
          <a:prstGeom prst="rect">
            <a:avLst/>
          </a:prstGeom>
          <a:solidFill>
            <a:srgbClr val="00B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575" tIns="37788" rIns="75575" bIns="37788" rtlCol="0" anchor="ctr"/>
          <a:lstStyle/>
          <a:p>
            <a:pPr algn="ctr" rtl="0"/>
            <a:endParaRPr lang="en-US" sz="965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2438400" y="6553200"/>
            <a:ext cx="6477000" cy="228600"/>
          </a:xfrm>
          <a:prstGeom prst="rect">
            <a:avLst/>
          </a:prstGeom>
          <a:solidFill>
            <a:srgbClr val="00B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575" tIns="37788" rIns="75575" bIns="37788" rtlCol="0" anchor="ctr"/>
          <a:lstStyle/>
          <a:p>
            <a:pPr algn="ctr" rtl="0"/>
            <a:endParaRPr lang="en-US" sz="965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381000" y="6553200"/>
            <a:ext cx="1905000" cy="2286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575" tIns="37788" rIns="75575" bIns="37788" rtlCol="0" anchor="ctr"/>
          <a:lstStyle/>
          <a:p>
            <a:pPr algn="ctr" rtl="0"/>
            <a:endParaRPr lang="en-US" sz="965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1034" name="TextBox 4"/>
          <p:cNvSpPr txBox="1">
            <a:spLocks noChangeArrowheads="1"/>
          </p:cNvSpPr>
          <p:nvPr/>
        </p:nvSpPr>
        <p:spPr bwMode="auto">
          <a:xfrm>
            <a:off x="457200" y="6515101"/>
            <a:ext cx="1828800" cy="21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575" tIns="37788" rIns="75575" bIns="37788" rtlCol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rtl="0" eaLnBrk="1" hangingPunct="1">
              <a:defRPr/>
            </a:pPr>
            <a:r>
              <a:rPr lang="pt-br" sz="911">
                <a:solidFill>
                  <a:schemeClr val="bg1"/>
                </a:solidFill>
              </a:rPr>
              <a:t>Safety First and Always</a:t>
            </a:r>
          </a:p>
        </p:txBody>
      </p:sp>
      <p:sp>
        <p:nvSpPr>
          <p:cNvPr id="1033" name="Rectangle 16"/>
          <p:cNvSpPr>
            <a:spLocks noChangeArrowheads="1"/>
          </p:cNvSpPr>
          <p:nvPr/>
        </p:nvSpPr>
        <p:spPr bwMode="auto">
          <a:xfrm>
            <a:off x="7200900" y="76200"/>
            <a:ext cx="1752600" cy="762000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575" tIns="37788" rIns="75575" bIns="37788" rtlCol="0" anchor="ctr"/>
          <a:lstStyle/>
          <a:p>
            <a:pPr rtl="0"/>
            <a:endParaRPr lang="en-US" sz="965"/>
          </a:p>
        </p:txBody>
      </p:sp>
      <p:pic>
        <p:nvPicPr>
          <p:cNvPr id="4" name="Picture 17" descr="slide_Eversource_energy_whit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6" y="292100"/>
            <a:ext cx="14605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14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2303" b="1">
          <a:solidFill>
            <a:srgbClr val="007DC3"/>
          </a:solidFill>
          <a:latin typeface="Arial" charset="0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303" b="1">
          <a:solidFill>
            <a:srgbClr val="007DC3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303" b="1">
          <a:solidFill>
            <a:srgbClr val="007DC3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303" b="1">
          <a:solidFill>
            <a:srgbClr val="007DC3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303" b="1">
          <a:solidFill>
            <a:srgbClr val="007DC3"/>
          </a:solidFill>
          <a:latin typeface="Arial" charset="0"/>
          <a:ea typeface="MS PGothic" pitchFamily="34" charset="-128"/>
          <a:cs typeface="ＭＳ Ｐゴシック" charset="0"/>
        </a:defRPr>
      </a:lvl5pPr>
      <a:lvl6pPr marL="377883" algn="l" rtl="0" eaLnBrk="1" fontAlgn="base" hangingPunct="1">
        <a:spcBef>
          <a:spcPct val="0"/>
        </a:spcBef>
        <a:spcAft>
          <a:spcPct val="0"/>
        </a:spcAft>
        <a:defRPr sz="2625">
          <a:solidFill>
            <a:srgbClr val="007DC3"/>
          </a:solidFill>
          <a:latin typeface="Franklin Gothic Demi" pitchFamily="34" charset="0"/>
        </a:defRPr>
      </a:lvl6pPr>
      <a:lvl7pPr marL="755767" algn="l" rtl="0" eaLnBrk="1" fontAlgn="base" hangingPunct="1">
        <a:spcBef>
          <a:spcPct val="0"/>
        </a:spcBef>
        <a:spcAft>
          <a:spcPct val="0"/>
        </a:spcAft>
        <a:defRPr sz="2625">
          <a:solidFill>
            <a:srgbClr val="007DC3"/>
          </a:solidFill>
          <a:latin typeface="Franklin Gothic Demi" pitchFamily="34" charset="0"/>
        </a:defRPr>
      </a:lvl7pPr>
      <a:lvl8pPr marL="1133650" algn="l" rtl="0" eaLnBrk="1" fontAlgn="base" hangingPunct="1">
        <a:spcBef>
          <a:spcPct val="0"/>
        </a:spcBef>
        <a:spcAft>
          <a:spcPct val="0"/>
        </a:spcAft>
        <a:defRPr sz="2625">
          <a:solidFill>
            <a:srgbClr val="007DC3"/>
          </a:solidFill>
          <a:latin typeface="Franklin Gothic Demi" pitchFamily="34" charset="0"/>
        </a:defRPr>
      </a:lvl8pPr>
      <a:lvl9pPr marL="1511534" algn="l" rtl="0" eaLnBrk="1" fontAlgn="base" hangingPunct="1">
        <a:spcBef>
          <a:spcPct val="0"/>
        </a:spcBef>
        <a:spcAft>
          <a:spcPct val="0"/>
        </a:spcAft>
        <a:defRPr sz="2625">
          <a:solidFill>
            <a:srgbClr val="007DC3"/>
          </a:solidFill>
          <a:latin typeface="Franklin Gothic Demi" pitchFamily="34" charset="0"/>
        </a:defRPr>
      </a:lvl9pPr>
    </p:titleStyle>
    <p:bodyStyle>
      <a:lvl1pPr marL="283412" indent="-283412" algn="l" rtl="0" eaLnBrk="1" fontAlgn="base" hangingPunct="1">
        <a:spcBef>
          <a:spcPct val="0"/>
        </a:spcBef>
        <a:spcAft>
          <a:spcPct val="55000"/>
        </a:spcAft>
        <a:buClr>
          <a:srgbClr val="007BC3"/>
        </a:buClr>
        <a:buFont typeface="Wingdings" pitchFamily="2" charset="2"/>
        <a:buChar char="§"/>
        <a:defRPr sz="1661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1pPr>
      <a:lvl2pPr marL="614060" indent="-236177" algn="l" rtl="0" eaLnBrk="1" fontAlgn="base" hangingPunct="1">
        <a:spcBef>
          <a:spcPct val="0"/>
        </a:spcBef>
        <a:spcAft>
          <a:spcPct val="55000"/>
        </a:spcAft>
        <a:buClr>
          <a:srgbClr val="007BC3"/>
        </a:buClr>
        <a:buFont typeface="Arial" charset="0"/>
        <a:buChar char="–"/>
        <a:defRPr sz="1661">
          <a:solidFill>
            <a:schemeClr val="tx1"/>
          </a:solidFill>
          <a:latin typeface="Arial" charset="0"/>
          <a:ea typeface="MS PGothic" pitchFamily="34" charset="-128"/>
        </a:defRPr>
      </a:lvl2pPr>
      <a:lvl3pPr marL="944708" indent="-188942" algn="l" rtl="0" eaLnBrk="1" fontAlgn="base" hangingPunct="1">
        <a:spcBef>
          <a:spcPct val="0"/>
        </a:spcBef>
        <a:spcAft>
          <a:spcPct val="55000"/>
        </a:spcAft>
        <a:buClr>
          <a:srgbClr val="007BC3"/>
        </a:buClr>
        <a:buFont typeface="Wingdings" pitchFamily="2" charset="2"/>
        <a:buChar char="§"/>
        <a:defRPr sz="1661">
          <a:solidFill>
            <a:schemeClr val="tx1"/>
          </a:solidFill>
          <a:latin typeface="Arial" charset="0"/>
          <a:ea typeface="MS PGothic" pitchFamily="34" charset="-128"/>
        </a:defRPr>
      </a:lvl3pPr>
      <a:lvl4pPr marL="1322592" indent="-188942" algn="l" rtl="0" eaLnBrk="1" fontAlgn="base" hangingPunct="1">
        <a:spcBef>
          <a:spcPct val="20000"/>
        </a:spcBef>
        <a:spcAft>
          <a:spcPct val="0"/>
        </a:spcAft>
        <a:buChar char="–"/>
        <a:defRPr sz="1661">
          <a:solidFill>
            <a:schemeClr val="tx1"/>
          </a:solidFill>
          <a:latin typeface="Arial" charset="0"/>
          <a:ea typeface="MS PGothic" pitchFamily="34" charset="-128"/>
        </a:defRPr>
      </a:lvl4pPr>
      <a:lvl5pPr marL="1700475" indent="-188942" algn="l" rtl="0" eaLnBrk="1" fontAlgn="base" hangingPunct="1">
        <a:spcBef>
          <a:spcPct val="20000"/>
        </a:spcBef>
        <a:spcAft>
          <a:spcPct val="0"/>
        </a:spcAft>
        <a:buChar char="»"/>
        <a:defRPr sz="1661">
          <a:solidFill>
            <a:schemeClr val="tx1"/>
          </a:solidFill>
          <a:latin typeface="Arial" charset="0"/>
          <a:ea typeface="MS PGothic" pitchFamily="34" charset="-128"/>
        </a:defRPr>
      </a:lvl5pPr>
      <a:lvl6pPr marL="2078359" indent="-188942" algn="l" rtl="0" eaLnBrk="1" fontAlgn="base" hangingPunct="1">
        <a:spcBef>
          <a:spcPct val="20000"/>
        </a:spcBef>
        <a:spcAft>
          <a:spcPct val="0"/>
        </a:spcAft>
        <a:buChar char="»"/>
        <a:defRPr sz="1661">
          <a:solidFill>
            <a:schemeClr val="tx1"/>
          </a:solidFill>
          <a:latin typeface="Arial" charset="0"/>
        </a:defRPr>
      </a:lvl6pPr>
      <a:lvl7pPr marL="2456242" indent="-188942" algn="l" rtl="0" eaLnBrk="1" fontAlgn="base" hangingPunct="1">
        <a:spcBef>
          <a:spcPct val="20000"/>
        </a:spcBef>
        <a:spcAft>
          <a:spcPct val="0"/>
        </a:spcAft>
        <a:buChar char="»"/>
        <a:defRPr sz="1661">
          <a:solidFill>
            <a:schemeClr val="tx1"/>
          </a:solidFill>
          <a:latin typeface="Arial" charset="0"/>
        </a:defRPr>
      </a:lvl7pPr>
      <a:lvl8pPr marL="2834125" indent="-188942" algn="l" rtl="0" eaLnBrk="1" fontAlgn="base" hangingPunct="1">
        <a:spcBef>
          <a:spcPct val="20000"/>
        </a:spcBef>
        <a:spcAft>
          <a:spcPct val="0"/>
        </a:spcAft>
        <a:buChar char="»"/>
        <a:defRPr sz="1661">
          <a:solidFill>
            <a:schemeClr val="tx1"/>
          </a:solidFill>
          <a:latin typeface="Arial" charset="0"/>
        </a:defRPr>
      </a:lvl8pPr>
      <a:lvl9pPr marL="3212009" indent="-188942" algn="l" rtl="0" eaLnBrk="1" fontAlgn="base" hangingPunct="1">
        <a:spcBef>
          <a:spcPct val="20000"/>
        </a:spcBef>
        <a:spcAft>
          <a:spcPct val="0"/>
        </a:spcAft>
        <a:buChar char="»"/>
        <a:defRPr sz="166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75576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7883" algn="l" defTabSz="75576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5767" algn="l" defTabSz="75576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3650" algn="l" defTabSz="75576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534" algn="l" defTabSz="75576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9417" algn="l" defTabSz="75576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7300" algn="l" defTabSz="75576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45183" algn="l" defTabSz="75576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23067" algn="l" defTabSz="75576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4" descr="revised slide top eversource circle ar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5" descr="slide_Eversource_energy_white"/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339" y="434977"/>
            <a:ext cx="160813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1"/>
          <p:cNvSpPr>
            <a:spLocks noChangeArrowheads="1"/>
          </p:cNvSpPr>
          <p:nvPr/>
        </p:nvSpPr>
        <p:spPr bwMode="auto">
          <a:xfrm>
            <a:off x="6200776" y="57922"/>
            <a:ext cx="2943225" cy="300082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>
            <a:spAutoFit/>
          </a:bodyPr>
          <a:lstStyle/>
          <a:p>
            <a:pPr rtl="0"/>
            <a:endParaRPr lang="en-US" sz="1350"/>
          </a:p>
        </p:txBody>
      </p:sp>
      <p:sp>
        <p:nvSpPr>
          <p:cNvPr id="1029" name="Line 32"/>
          <p:cNvSpPr>
            <a:spLocks noChangeShapeType="1"/>
          </p:cNvSpPr>
          <p:nvPr/>
        </p:nvSpPr>
        <p:spPr bwMode="auto">
          <a:xfrm flipH="1">
            <a:off x="328614" y="138113"/>
            <a:ext cx="8815387" cy="0"/>
          </a:xfrm>
          <a:prstGeom prst="line">
            <a:avLst/>
          </a:prstGeom>
          <a:noFill/>
          <a:ln w="15875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>
            <a:spAutoFit/>
          </a:bodyPr>
          <a:lstStyle/>
          <a:p>
            <a:pPr rtl="0"/>
            <a:endParaRPr lang="en-US" sz="1350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28614" y="141290"/>
            <a:ext cx="69691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rtl="0"/>
            <a:r>
              <a:rPr lang="pt-br"/>
              <a:t>Click to edit Master title style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62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pt-br"/>
              <a:t>Click to edit Master text styles</a:t>
            </a:r>
          </a:p>
          <a:p>
            <a:pPr lvl="1" rtl="0"/>
            <a:r>
              <a:rPr lang="pt-br"/>
              <a:t>Second level</a:t>
            </a:r>
          </a:p>
          <a:p>
            <a:pPr lvl="2" rtl="0"/>
            <a:r>
              <a:rPr lang="pt-br"/>
              <a:t>Third level</a:t>
            </a:r>
          </a:p>
        </p:txBody>
      </p:sp>
      <p:sp>
        <p:nvSpPr>
          <p:cNvPr id="2324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>
              <a:defRPr sz="1050" b="0">
                <a:latin typeface="Times New Roman" pitchFamily="18" charset="0"/>
                <a:ea typeface="ＭＳ Ｐゴシック" charset="-128"/>
              </a:defRPr>
            </a:lvl1pPr>
          </a:lstStyle>
          <a:p>
            <a:pPr rtl="0">
              <a:defRPr/>
            </a:pPr>
            <a:r>
              <a:rPr lang="en-US"/>
              <a:t>9/28/23 12:11 PM</a:t>
            </a:r>
          </a:p>
        </p:txBody>
      </p:sp>
      <p:sp>
        <p:nvSpPr>
          <p:cNvPr id="2324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50" b="0"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2324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0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r">
              <a:defRPr sz="1050" b="0">
                <a:latin typeface="Times New Roman" pitchFamily="18" charset="0"/>
                <a:ea typeface="ＭＳ Ｐゴシック" charset="-128"/>
              </a:defRPr>
            </a:lvl1pPr>
          </a:lstStyle>
          <a:p>
            <a:pPr rtl="0">
              <a:defRPr/>
            </a:pPr>
            <a:fld id="{DC3E6786-97C0-4074-8DC7-AEAABDD14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2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ransition>
    <p:zoom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66CC"/>
          </a:solidFill>
          <a:latin typeface="Trebuchet MS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66CC"/>
          </a:solidFill>
          <a:latin typeface="Trebuchet MS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66CC"/>
          </a:solidFill>
          <a:latin typeface="Trebuchet MS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0066CC"/>
          </a:solidFill>
          <a:latin typeface="Trebuchet MS" pitchFamily="34" charset="0"/>
        </a:defRPr>
      </a:lvl9pPr>
    </p:titleStyle>
    <p:bodyStyle>
      <a:lvl1pPr marL="257175" indent="-257175" algn="l" rtl="0" eaLnBrk="1" fontAlgn="base" hangingPunct="1">
        <a:lnSpc>
          <a:spcPct val="95000"/>
        </a:lnSpc>
        <a:spcBef>
          <a:spcPct val="15000"/>
        </a:spcBef>
        <a:spcAft>
          <a:spcPct val="10000"/>
        </a:spcAft>
        <a:buClr>
          <a:srgbClr val="0066FF"/>
        </a:buClr>
        <a:buSzPct val="135000"/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1" fontAlgn="base" hangingPunct="1">
        <a:lnSpc>
          <a:spcPct val="95000"/>
        </a:lnSpc>
        <a:spcBef>
          <a:spcPct val="15000"/>
        </a:spcBef>
        <a:spcAft>
          <a:spcPct val="10000"/>
        </a:spcAft>
        <a:buClr>
          <a:srgbClr val="0066FF"/>
        </a:buClr>
        <a:buSzPct val="135000"/>
        <a:buFont typeface="Arial" pitchFamily="34" charset="0"/>
        <a:buChar char="–"/>
        <a:defRPr sz="1500">
          <a:solidFill>
            <a:schemeClr val="tx1"/>
          </a:solidFill>
          <a:latin typeface="+mn-lt"/>
          <a:ea typeface="ＭＳ Ｐゴシック" charset="0"/>
        </a:defRPr>
      </a:lvl2pPr>
      <a:lvl3pPr marL="857250" indent="-171450" algn="l" rtl="0" eaLnBrk="1" fontAlgn="base" hangingPunct="1">
        <a:lnSpc>
          <a:spcPct val="95000"/>
        </a:lnSpc>
        <a:spcBef>
          <a:spcPct val="15000"/>
        </a:spcBef>
        <a:spcAft>
          <a:spcPct val="10000"/>
        </a:spcAft>
        <a:buClr>
          <a:srgbClr val="0066FF"/>
        </a:buClr>
        <a:buSzPct val="135000"/>
        <a:buChar char="•"/>
        <a:defRPr sz="1800">
          <a:solidFill>
            <a:schemeClr val="tx1"/>
          </a:solidFill>
          <a:latin typeface="+mn-lt"/>
          <a:ea typeface="ＭＳ Ｐゴシック" charset="0"/>
        </a:defRPr>
      </a:lvl3pPr>
      <a:lvl4pPr marL="12001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ＭＳ Ｐゴシック" charset="0"/>
        </a:defRPr>
      </a:lvl4pPr>
      <a:lvl5pPr marL="15430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ＭＳ Ｐゴシック" charset="0"/>
        </a:defRPr>
      </a:lvl5pPr>
      <a:lvl6pPr marL="18859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jpg"/><Relationship Id="rId7" Type="http://schemas.openxmlformats.org/officeDocument/2006/relationships/hyperlink" Target="mailto:kkelleher@cambridgema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hyperlink" Target="http://www.eversource.com/greater-cambridge-energy-progra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4C8C5-CBD2-810B-D1F9-EBC3E445B7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t-br" dirty="0" err="1">
                <a:solidFill>
                  <a:schemeClr val="tx1"/>
                </a:solidFill>
              </a:rPr>
              <a:t>Greater</a:t>
            </a:r>
            <a:r>
              <a:rPr lang="pt-br" dirty="0">
                <a:solidFill>
                  <a:schemeClr val="tx1"/>
                </a:solidFill>
              </a:rPr>
              <a:t> Cambridge Energy </a:t>
            </a:r>
            <a:r>
              <a:rPr lang="pt-br" dirty="0" err="1">
                <a:solidFill>
                  <a:schemeClr val="tx1"/>
                </a:solidFill>
              </a:rPr>
              <a:t>Program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>(GCEP) 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>Atualização Comunitária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DF9DFF-FCED-3478-52A7-9289203484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t-br" dirty="0">
                <a:latin typeface="Verdana"/>
                <a:ea typeface="ＭＳ Ｐゴシック"/>
              </a:rPr>
              <a:t> 4 de Outubro de 2023</a:t>
            </a:r>
          </a:p>
        </p:txBody>
      </p:sp>
    </p:spTree>
    <p:extLst>
      <p:ext uri="{BB962C8B-B14F-4D97-AF65-F5344CB8AC3E}">
        <p14:creationId xmlns:p14="http://schemas.microsoft.com/office/powerpoint/2010/main" val="2675828166"/>
      </p:ext>
    </p:extLst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014032" y="2137312"/>
            <a:ext cx="2975985" cy="28600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rtl="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73530" y="5762228"/>
            <a:ext cx="173984" cy="152781"/>
          </a:xfrm>
          <a:prstGeom prst="rect">
            <a:avLst/>
          </a:prstGeom>
        </p:spPr>
        <p:txBody>
          <a:bodyPr wrap="square" lIns="0" tIns="7310" rIns="0" bIns="0" rtlCol="0">
            <a:noAutofit/>
          </a:bodyPr>
          <a:lstStyle/>
          <a:p>
            <a:pPr marL="9525" rtl="0">
              <a:lnSpc>
                <a:spcPts val="1151"/>
              </a:lnSpc>
              <a:defRPr/>
            </a:pPr>
            <a:endParaRPr sz="10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52A6209-D8BD-4571-B2F1-0908ADBF2504}"/>
              </a:ext>
            </a:extLst>
          </p:cNvPr>
          <p:cNvGrpSpPr/>
          <p:nvPr/>
        </p:nvGrpSpPr>
        <p:grpSpPr>
          <a:xfrm>
            <a:off x="4831207" y="1404479"/>
            <a:ext cx="3134109" cy="2741416"/>
            <a:chOff x="4673523" y="1877814"/>
            <a:chExt cx="4178811" cy="36552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5FBF7B-73F5-467F-A5D1-C79F6F210625}"/>
                </a:ext>
              </a:extLst>
            </p:cNvPr>
            <p:cNvSpPr txBox="1"/>
            <p:nvPr/>
          </p:nvSpPr>
          <p:spPr>
            <a:xfrm>
              <a:off x="5889399" y="4753334"/>
              <a:ext cx="2819806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defRPr/>
              </a:pPr>
              <a:r>
                <a:rPr lang="pt-br" sz="1600" dirty="0">
                  <a:solidFill>
                    <a:prstClr val="black"/>
                  </a:solidFill>
                  <a:latin typeface="Calibri"/>
                </a:rPr>
                <a:t>Escaneie o código QR para se juntar à nossa lista de atualização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87F30AB-09D6-4A3E-8AE8-3DFF7FDFAC0D}"/>
                </a:ext>
              </a:extLst>
            </p:cNvPr>
            <p:cNvGrpSpPr/>
            <p:nvPr/>
          </p:nvGrpSpPr>
          <p:grpSpPr>
            <a:xfrm>
              <a:off x="4673523" y="1877814"/>
              <a:ext cx="4178811" cy="1289055"/>
              <a:chOff x="4624037" y="2554760"/>
              <a:chExt cx="3706901" cy="1289055"/>
            </a:xfrm>
          </p:grpSpPr>
          <p:sp>
            <p:nvSpPr>
              <p:cNvPr id="9" name="object 9"/>
              <p:cNvSpPr/>
              <p:nvPr/>
            </p:nvSpPr>
            <p:spPr>
              <a:xfrm>
                <a:off x="4701738" y="3676720"/>
                <a:ext cx="239827" cy="167095"/>
              </a:xfrm>
              <a:custGeom>
                <a:avLst/>
                <a:gdLst/>
                <a:ahLst/>
                <a:cxnLst/>
                <a:rect l="l" t="t" r="r" b="b"/>
                <a:pathLst>
                  <a:path w="239827" h="167095">
                    <a:moveTo>
                      <a:pt x="121712" y="106523"/>
                    </a:moveTo>
                    <a:lnTo>
                      <a:pt x="118115" y="106523"/>
                    </a:lnTo>
                    <a:lnTo>
                      <a:pt x="115716" y="104136"/>
                    </a:lnTo>
                    <a:lnTo>
                      <a:pt x="26980" y="17903"/>
                    </a:lnTo>
                    <a:lnTo>
                      <a:pt x="213146" y="17903"/>
                    </a:lnTo>
                    <a:lnTo>
                      <a:pt x="239827" y="0"/>
                    </a:lnTo>
                    <a:lnTo>
                      <a:pt x="0" y="0"/>
                    </a:lnTo>
                    <a:lnTo>
                      <a:pt x="0" y="167095"/>
                    </a:lnTo>
                    <a:lnTo>
                      <a:pt x="239827" y="167095"/>
                    </a:lnTo>
                    <a:lnTo>
                      <a:pt x="221840" y="25959"/>
                    </a:lnTo>
                    <a:lnTo>
                      <a:pt x="221840" y="140837"/>
                    </a:lnTo>
                    <a:lnTo>
                      <a:pt x="163382" y="82652"/>
                    </a:lnTo>
                    <a:lnTo>
                      <a:pt x="213446" y="149192"/>
                    </a:lnTo>
                    <a:lnTo>
                      <a:pt x="26680" y="149192"/>
                    </a:lnTo>
                    <a:lnTo>
                      <a:pt x="17987" y="141136"/>
                    </a:lnTo>
                    <a:lnTo>
                      <a:pt x="17987" y="25661"/>
                    </a:lnTo>
                    <a:lnTo>
                      <a:pt x="76444" y="82652"/>
                    </a:lnTo>
                    <a:lnTo>
                      <a:pt x="85138" y="91007"/>
                    </a:lnTo>
                    <a:lnTo>
                      <a:pt x="107622" y="112789"/>
                    </a:lnTo>
                    <a:lnTo>
                      <a:pt x="111219" y="116071"/>
                    </a:lnTo>
                    <a:lnTo>
                      <a:pt x="115716" y="117862"/>
                    </a:lnTo>
                    <a:lnTo>
                      <a:pt x="124710" y="117862"/>
                    </a:lnTo>
                    <a:lnTo>
                      <a:pt x="124110" y="104136"/>
                    </a:lnTo>
                    <a:lnTo>
                      <a:pt x="121712" y="106523"/>
                    </a:lnTo>
                    <a:close/>
                  </a:path>
                  <a:path w="239827" h="167095">
                    <a:moveTo>
                      <a:pt x="76444" y="82652"/>
                    </a:moveTo>
                    <a:lnTo>
                      <a:pt x="17987" y="141136"/>
                    </a:lnTo>
                    <a:lnTo>
                      <a:pt x="26680" y="149192"/>
                    </a:lnTo>
                    <a:lnTo>
                      <a:pt x="85138" y="91007"/>
                    </a:lnTo>
                    <a:lnTo>
                      <a:pt x="76444" y="82652"/>
                    </a:lnTo>
                    <a:close/>
                  </a:path>
                  <a:path w="239827" h="167095">
                    <a:moveTo>
                      <a:pt x="239827" y="167095"/>
                    </a:moveTo>
                    <a:lnTo>
                      <a:pt x="239827" y="0"/>
                    </a:lnTo>
                    <a:lnTo>
                      <a:pt x="213146" y="17903"/>
                    </a:lnTo>
                    <a:lnTo>
                      <a:pt x="124110" y="104136"/>
                    </a:lnTo>
                    <a:lnTo>
                      <a:pt x="124710" y="117862"/>
                    </a:lnTo>
                    <a:lnTo>
                      <a:pt x="129207" y="116071"/>
                    </a:lnTo>
                    <a:lnTo>
                      <a:pt x="132804" y="112789"/>
                    </a:lnTo>
                    <a:lnTo>
                      <a:pt x="155288" y="91007"/>
                    </a:lnTo>
                    <a:lnTo>
                      <a:pt x="213446" y="149192"/>
                    </a:lnTo>
                    <a:lnTo>
                      <a:pt x="163382" y="82652"/>
                    </a:lnTo>
                    <a:lnTo>
                      <a:pt x="221840" y="25959"/>
                    </a:lnTo>
                    <a:lnTo>
                      <a:pt x="239827" y="167095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pPr rtl="0">
                  <a:defRPr/>
                </a:pPr>
                <a:endParaRPr sz="16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4701871" y="3278202"/>
                <a:ext cx="67696" cy="67733"/>
              </a:xfrm>
              <a:custGeom>
                <a:avLst/>
                <a:gdLst/>
                <a:ahLst/>
                <a:cxnLst/>
                <a:rect l="l" t="t" r="r" b="b"/>
                <a:pathLst>
                  <a:path w="67696" h="67733">
                    <a:moveTo>
                      <a:pt x="63819" y="63257"/>
                    </a:moveTo>
                    <a:lnTo>
                      <a:pt x="66205" y="60870"/>
                    </a:lnTo>
                    <a:lnTo>
                      <a:pt x="67696" y="57588"/>
                    </a:lnTo>
                    <a:lnTo>
                      <a:pt x="67696" y="50427"/>
                    </a:lnTo>
                    <a:lnTo>
                      <a:pt x="66205" y="47144"/>
                    </a:lnTo>
                    <a:lnTo>
                      <a:pt x="63819" y="44757"/>
                    </a:lnTo>
                    <a:lnTo>
                      <a:pt x="22664" y="3879"/>
                    </a:lnTo>
                    <a:lnTo>
                      <a:pt x="20279" y="1491"/>
                    </a:lnTo>
                    <a:lnTo>
                      <a:pt x="16998" y="0"/>
                    </a:lnTo>
                    <a:lnTo>
                      <a:pt x="10437" y="0"/>
                    </a:lnTo>
                    <a:lnTo>
                      <a:pt x="6859" y="1491"/>
                    </a:lnTo>
                    <a:lnTo>
                      <a:pt x="4473" y="3879"/>
                    </a:lnTo>
                    <a:lnTo>
                      <a:pt x="0" y="8354"/>
                    </a:lnTo>
                    <a:lnTo>
                      <a:pt x="59345" y="67733"/>
                    </a:lnTo>
                    <a:lnTo>
                      <a:pt x="63819" y="6325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pPr rtl="0">
                  <a:defRPr/>
                </a:pPr>
                <a:endParaRPr sz="16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4672944" y="3295807"/>
                <a:ext cx="220683" cy="221103"/>
              </a:xfrm>
              <a:custGeom>
                <a:avLst/>
                <a:gdLst/>
                <a:ahLst/>
                <a:cxnLst/>
                <a:rect l="l" t="t" r="r" b="b"/>
                <a:pathLst>
                  <a:path w="220683" h="221103">
                    <a:moveTo>
                      <a:pt x="143742" y="150982"/>
                    </a:moveTo>
                    <a:lnTo>
                      <a:pt x="69783" y="77281"/>
                    </a:lnTo>
                    <a:lnTo>
                      <a:pt x="67994" y="74297"/>
                    </a:lnTo>
                    <a:lnTo>
                      <a:pt x="67994" y="71314"/>
                    </a:lnTo>
                    <a:lnTo>
                      <a:pt x="69783" y="68330"/>
                    </a:lnTo>
                    <a:lnTo>
                      <a:pt x="79028" y="59378"/>
                    </a:lnTo>
                    <a:lnTo>
                      <a:pt x="19682" y="0"/>
                    </a:lnTo>
                    <a:lnTo>
                      <a:pt x="15805" y="3879"/>
                    </a:lnTo>
                    <a:lnTo>
                      <a:pt x="12227" y="7459"/>
                    </a:lnTo>
                    <a:lnTo>
                      <a:pt x="9841" y="9846"/>
                    </a:lnTo>
                    <a:lnTo>
                      <a:pt x="3876" y="15516"/>
                    </a:lnTo>
                    <a:lnTo>
                      <a:pt x="298" y="22975"/>
                    </a:lnTo>
                    <a:lnTo>
                      <a:pt x="0" y="31032"/>
                    </a:lnTo>
                    <a:lnTo>
                      <a:pt x="324" y="43731"/>
                    </a:lnTo>
                    <a:lnTo>
                      <a:pt x="2622" y="56123"/>
                    </a:lnTo>
                    <a:lnTo>
                      <a:pt x="6310" y="68266"/>
                    </a:lnTo>
                    <a:lnTo>
                      <a:pt x="12412" y="81258"/>
                    </a:lnTo>
                    <a:lnTo>
                      <a:pt x="18841" y="92251"/>
                    </a:lnTo>
                    <a:lnTo>
                      <a:pt x="24752" y="101152"/>
                    </a:lnTo>
                    <a:lnTo>
                      <a:pt x="32051" y="111706"/>
                    </a:lnTo>
                    <a:lnTo>
                      <a:pt x="39698" y="121981"/>
                    </a:lnTo>
                    <a:lnTo>
                      <a:pt x="47686" y="131965"/>
                    </a:lnTo>
                    <a:lnTo>
                      <a:pt x="56009" y="141650"/>
                    </a:lnTo>
                    <a:lnTo>
                      <a:pt x="64660" y="151026"/>
                    </a:lnTo>
                    <a:lnTo>
                      <a:pt x="73633" y="160082"/>
                    </a:lnTo>
                    <a:lnTo>
                      <a:pt x="82920" y="168809"/>
                    </a:lnTo>
                    <a:lnTo>
                      <a:pt x="92516" y="177198"/>
                    </a:lnTo>
                    <a:lnTo>
                      <a:pt x="102413" y="185237"/>
                    </a:lnTo>
                    <a:lnTo>
                      <a:pt x="112606" y="192918"/>
                    </a:lnTo>
                    <a:lnTo>
                      <a:pt x="115709" y="195143"/>
                    </a:lnTo>
                    <a:lnTo>
                      <a:pt x="121674" y="199619"/>
                    </a:lnTo>
                    <a:lnTo>
                      <a:pt x="127936" y="203498"/>
                    </a:lnTo>
                    <a:lnTo>
                      <a:pt x="134497" y="207079"/>
                    </a:lnTo>
                    <a:lnTo>
                      <a:pt x="146100" y="212350"/>
                    </a:lnTo>
                    <a:lnTo>
                      <a:pt x="158083" y="216595"/>
                    </a:lnTo>
                    <a:lnTo>
                      <a:pt x="170476" y="219606"/>
                    </a:lnTo>
                    <a:lnTo>
                      <a:pt x="182213" y="221103"/>
                    </a:lnTo>
                    <a:lnTo>
                      <a:pt x="194953" y="219873"/>
                    </a:lnTo>
                    <a:lnTo>
                      <a:pt x="206511" y="214470"/>
                    </a:lnTo>
                    <a:lnTo>
                      <a:pt x="212631" y="209167"/>
                    </a:lnTo>
                    <a:lnTo>
                      <a:pt x="220683" y="201111"/>
                    </a:lnTo>
                    <a:lnTo>
                      <a:pt x="161635" y="141732"/>
                    </a:lnTo>
                    <a:lnTo>
                      <a:pt x="152689" y="150982"/>
                    </a:lnTo>
                    <a:lnTo>
                      <a:pt x="149706" y="152773"/>
                    </a:lnTo>
                    <a:lnTo>
                      <a:pt x="146724" y="152773"/>
                    </a:lnTo>
                    <a:lnTo>
                      <a:pt x="143742" y="15098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pPr rtl="0">
                  <a:defRPr/>
                </a:pPr>
                <a:endParaRPr sz="16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4843228" y="3419935"/>
                <a:ext cx="67696" cy="68031"/>
              </a:xfrm>
              <a:custGeom>
                <a:avLst/>
                <a:gdLst/>
                <a:ahLst/>
                <a:cxnLst/>
                <a:rect l="l" t="t" r="r" b="b"/>
                <a:pathLst>
                  <a:path w="67696" h="68031">
                    <a:moveTo>
                      <a:pt x="64117" y="45056"/>
                    </a:moveTo>
                    <a:lnTo>
                      <a:pt x="22963" y="3879"/>
                    </a:lnTo>
                    <a:lnTo>
                      <a:pt x="20577" y="1491"/>
                    </a:lnTo>
                    <a:lnTo>
                      <a:pt x="17296" y="0"/>
                    </a:lnTo>
                    <a:lnTo>
                      <a:pt x="10139" y="0"/>
                    </a:lnTo>
                    <a:lnTo>
                      <a:pt x="6859" y="1491"/>
                    </a:lnTo>
                    <a:lnTo>
                      <a:pt x="4473" y="3879"/>
                    </a:lnTo>
                    <a:lnTo>
                      <a:pt x="0" y="8653"/>
                    </a:lnTo>
                    <a:lnTo>
                      <a:pt x="59345" y="68031"/>
                    </a:lnTo>
                    <a:lnTo>
                      <a:pt x="63819" y="63556"/>
                    </a:lnTo>
                    <a:lnTo>
                      <a:pt x="66205" y="61168"/>
                    </a:lnTo>
                    <a:lnTo>
                      <a:pt x="67696" y="57886"/>
                    </a:lnTo>
                    <a:lnTo>
                      <a:pt x="67696" y="50725"/>
                    </a:lnTo>
                    <a:lnTo>
                      <a:pt x="66503" y="47443"/>
                    </a:lnTo>
                    <a:lnTo>
                      <a:pt x="64117" y="4505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pPr rtl="0">
                  <a:defRPr/>
                </a:pPr>
                <a:endParaRPr sz="16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" name="object 4"/>
              <p:cNvSpPr txBox="1"/>
              <p:nvPr/>
            </p:nvSpPr>
            <p:spPr>
              <a:xfrm>
                <a:off x="4624037" y="2554760"/>
                <a:ext cx="3706901" cy="1014094"/>
              </a:xfrm>
              <a:prstGeom prst="rect">
                <a:avLst/>
              </a:prstGeom>
            </p:spPr>
            <p:txBody>
              <a:bodyPr wrap="square" lIns="0" tIns="9239" rIns="0" bIns="0" rtlCol="0">
                <a:noAutofit/>
              </a:bodyPr>
              <a:lstStyle/>
              <a:p>
                <a:pPr marL="9525" marR="25718" rtl="0">
                  <a:lnSpc>
                    <a:spcPts val="1454"/>
                  </a:lnSpc>
                  <a:defRPr/>
                </a:pPr>
                <a:r>
                  <a:rPr lang="pt-br" sz="1600" b="1" spc="-6">
                    <a:solidFill>
                      <a:prstClr val="black"/>
                    </a:solidFill>
                    <a:latin typeface="Calibri"/>
                    <a:cs typeface="Arial"/>
                  </a:rPr>
                  <a:t>Para obter mais informações sobre o Greater Cambridge Energy Program:</a:t>
                </a:r>
                <a:endParaRPr sz="1600">
                  <a:solidFill>
                    <a:prstClr val="black"/>
                  </a:solidFill>
                  <a:latin typeface="Calibri"/>
                  <a:cs typeface="Arial"/>
                </a:endParaRPr>
              </a:p>
              <a:p>
                <a:pPr marL="391477" marR="25718" rtl="0">
                  <a:lnSpc>
                    <a:spcPct val="95825"/>
                  </a:lnSpc>
                  <a:spcBef>
                    <a:spcPts val="986"/>
                  </a:spcBef>
                  <a:defRPr/>
                </a:pPr>
                <a:r>
                  <a:rPr lang="pt-br" sz="1600" b="1" spc="-21">
                    <a:solidFill>
                      <a:prstClr val="black"/>
                    </a:solidFill>
                    <a:latin typeface="Calibri"/>
                    <a:cs typeface="Arial"/>
                  </a:rPr>
                  <a:t>1-833-836-0302</a:t>
                </a:r>
                <a:endParaRPr lang="en-US" sz="1600">
                  <a:solidFill>
                    <a:prstClr val="black"/>
                  </a:solidFill>
                  <a:latin typeface="Calibri"/>
                  <a:cs typeface="Arial"/>
                </a:endParaRPr>
              </a:p>
              <a:p>
                <a:pPr marL="400622" rtl="0">
                  <a:lnSpc>
                    <a:spcPct val="95825"/>
                  </a:lnSpc>
                  <a:spcBef>
                    <a:spcPts val="323"/>
                  </a:spcBef>
                  <a:defRPr/>
                </a:pPr>
                <a:r>
                  <a:rPr lang="pt-br" sz="1600" b="1" u="heavy" spc="-9">
                    <a:solidFill>
                      <a:prstClr val="black"/>
                    </a:solidFill>
                    <a:latin typeface="Calibri"/>
                    <a:cs typeface="Arial"/>
                  </a:rPr>
                  <a:t>ProjectInfoMA@eversource.com</a:t>
                </a:r>
                <a:endParaRPr lang="en-US" sz="160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35170F7-D124-44E8-8AE6-ED991C0F4135}"/>
                </a:ext>
              </a:extLst>
            </p:cNvPr>
            <p:cNvSpPr txBox="1"/>
            <p:nvPr/>
          </p:nvSpPr>
          <p:spPr>
            <a:xfrm>
              <a:off x="5180039" y="3297017"/>
              <a:ext cx="34759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pt-br" sz="1600" b="1" u="sng">
                  <a:latin typeface="Calibri" panose="020F050202020403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www.eversource.com/greater-cambridge-energy-program</a:t>
              </a:r>
              <a:r>
                <a:rPr lang="pt-br" sz="1600" b="1"/>
                <a:t> </a:t>
              </a:r>
            </a:p>
          </p:txBody>
        </p:sp>
        <p:pic>
          <p:nvPicPr>
            <p:cNvPr id="22" name="Graphic 21" descr="World with solid fill">
              <a:extLst>
                <a:ext uri="{FF2B5EF4-FFF2-40B4-BE49-F238E27FC236}">
                  <a16:creationId xmlns:a16="http://schemas.microsoft.com/office/drawing/2014/main" id="{B427FA8F-BC62-4166-B179-B61A46755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17475" y="3478673"/>
              <a:ext cx="365760" cy="365760"/>
            </a:xfrm>
            <a:prstGeom prst="rect">
              <a:avLst/>
            </a:prstGeom>
          </p:spPr>
        </p:pic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1DA6DCAE-DB75-11AB-299D-FEE7D685067C}"/>
              </a:ext>
            </a:extLst>
          </p:cNvPr>
          <p:cNvSpPr txBox="1">
            <a:spLocks/>
          </p:cNvSpPr>
          <p:nvPr/>
        </p:nvSpPr>
        <p:spPr>
          <a:xfrm>
            <a:off x="457200" y="304800"/>
            <a:ext cx="6629400" cy="609600"/>
          </a:xfrm>
          <a:prstGeom prst="rect">
            <a:avLst/>
          </a:prstGeom>
        </p:spPr>
        <p:txBody>
          <a:bodyPr lIns="91440" tIns="45720" rIns="91440" bIns="45720" rtlCol="0"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303" b="1">
                <a:solidFill>
                  <a:srgbClr val="007DC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303" b="1">
                <a:solidFill>
                  <a:srgbClr val="007DC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303" b="1">
                <a:solidFill>
                  <a:srgbClr val="007DC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303" b="1">
                <a:solidFill>
                  <a:srgbClr val="007DC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303" b="1">
                <a:solidFill>
                  <a:srgbClr val="007DC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377883" algn="l" rtl="0" eaLnBrk="1" fontAlgn="base" hangingPunct="1">
              <a:spcBef>
                <a:spcPct val="0"/>
              </a:spcBef>
              <a:spcAft>
                <a:spcPct val="0"/>
              </a:spcAft>
              <a:defRPr sz="2625">
                <a:solidFill>
                  <a:srgbClr val="007DC3"/>
                </a:solidFill>
                <a:latin typeface="Franklin Gothic Demi" pitchFamily="34" charset="0"/>
              </a:defRPr>
            </a:lvl6pPr>
            <a:lvl7pPr marL="755767" algn="l" rtl="0" eaLnBrk="1" fontAlgn="base" hangingPunct="1">
              <a:spcBef>
                <a:spcPct val="0"/>
              </a:spcBef>
              <a:spcAft>
                <a:spcPct val="0"/>
              </a:spcAft>
              <a:defRPr sz="2625">
                <a:solidFill>
                  <a:srgbClr val="007DC3"/>
                </a:solidFill>
                <a:latin typeface="Franklin Gothic Demi" pitchFamily="34" charset="0"/>
              </a:defRPr>
            </a:lvl7pPr>
            <a:lvl8pPr marL="1133650" algn="l" rtl="0" eaLnBrk="1" fontAlgn="base" hangingPunct="1">
              <a:spcBef>
                <a:spcPct val="0"/>
              </a:spcBef>
              <a:spcAft>
                <a:spcPct val="0"/>
              </a:spcAft>
              <a:defRPr sz="2625">
                <a:solidFill>
                  <a:srgbClr val="007DC3"/>
                </a:solidFill>
                <a:latin typeface="Franklin Gothic Demi" pitchFamily="34" charset="0"/>
              </a:defRPr>
            </a:lvl8pPr>
            <a:lvl9pPr marL="1511534" algn="l" rtl="0" eaLnBrk="1" fontAlgn="base" hangingPunct="1">
              <a:spcBef>
                <a:spcPct val="0"/>
              </a:spcBef>
              <a:spcAft>
                <a:spcPct val="0"/>
              </a:spcAft>
              <a:defRPr sz="2625">
                <a:solidFill>
                  <a:srgbClr val="007DC3"/>
                </a:solidFill>
                <a:latin typeface="Franklin Gothic Demi" pitchFamily="34" charset="0"/>
              </a:defRPr>
            </a:lvl9pPr>
          </a:lstStyle>
          <a:p>
            <a:pPr rtl="0"/>
            <a:r>
              <a:rPr lang="pt-br" sz="2300" kern="0">
                <a:latin typeface="Calibri"/>
                <a:ea typeface="MS PGothic"/>
              </a:rPr>
              <a:t>Entre em contato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A34789-0858-7789-AF88-124336E277F1}"/>
              </a:ext>
            </a:extLst>
          </p:cNvPr>
          <p:cNvSpPr txBox="1"/>
          <p:nvPr/>
        </p:nvSpPr>
        <p:spPr bwMode="auto">
          <a:xfrm>
            <a:off x="4831206" y="4851627"/>
            <a:ext cx="2443173" cy="156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 rtlCol="0" anchor="t">
            <a:spAutoFit/>
          </a:bodyPr>
          <a:lstStyle/>
          <a:p>
            <a:pPr rtl="0"/>
            <a:r>
              <a:rPr lang="pt-br" sz="1400" b="1" dirty="0"/>
              <a:t>Para obter mais informações sobre o processo público da Cidade de Cambridge, entre em contato com:</a:t>
            </a:r>
          </a:p>
          <a:p>
            <a:pPr algn="l" rtl="0"/>
            <a:r>
              <a:rPr lang="pt-br" sz="1400" b="1" dirty="0"/>
              <a:t>Kristen </a:t>
            </a:r>
            <a:r>
              <a:rPr lang="pt-br" sz="1400" b="1" dirty="0" err="1"/>
              <a:t>Kelleher</a:t>
            </a:r>
            <a:endParaRPr lang="pt-br" sz="1400" b="1" dirty="0"/>
          </a:p>
          <a:p>
            <a:pPr algn="l" rtl="0"/>
            <a:r>
              <a:rPr lang="pt-br" sz="1400" b="1" dirty="0">
                <a:hlinkClick r:id="rId7"/>
              </a:rPr>
              <a:t>kkelleher@cambridgema.gov</a:t>
            </a:r>
            <a:endParaRPr lang="en-US" sz="1400" b="1" dirty="0"/>
          </a:p>
          <a:p>
            <a:pPr algn="l" rtl="0"/>
            <a:endParaRPr lang="en-US" sz="1200" b="1" dirty="0"/>
          </a:p>
        </p:txBody>
      </p:sp>
      <p:pic>
        <p:nvPicPr>
          <p:cNvPr id="13" name="Picture 12" descr="A qr code with a logo&#10;&#10;Description automatically generated">
            <a:extLst>
              <a:ext uri="{FF2B5EF4-FFF2-40B4-BE49-F238E27FC236}">
                <a16:creationId xmlns:a16="http://schemas.microsoft.com/office/drawing/2014/main" id="{9347AEC3-7256-48AE-0525-BDC8571FF7D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547" t="7862" r="7547" b="7547"/>
          <a:stretch/>
        </p:blipFill>
        <p:spPr>
          <a:xfrm>
            <a:off x="4313207" y="3351362"/>
            <a:ext cx="1354352" cy="1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250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108A87C-64E4-B3B3-F5ED-4130D8126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1792" y="1803107"/>
            <a:ext cx="5081286" cy="312516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204122"/>
            <a:ext cx="6777778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spcBef>
                <a:spcPts val="100"/>
              </a:spcBef>
            </a:pPr>
            <a:r>
              <a:rPr lang="pt-br" sz="2300" spc="-5">
                <a:latin typeface="Calibri"/>
                <a:ea typeface="MS PGothic"/>
              </a:rPr>
              <a:t>Atualização</a:t>
            </a:r>
            <a:r>
              <a:rPr lang="pt-br" sz="2300" spc="-35">
                <a:latin typeface="Calibri"/>
                <a:ea typeface="MS PGothic"/>
              </a:rPr>
              <a:t> dos Detalhes </a:t>
            </a:r>
            <a:r>
              <a:rPr lang="pt-br" sz="2300">
                <a:latin typeface="Calibri"/>
                <a:ea typeface="MS PGothic"/>
              </a:rPr>
              <a:t> do Programa  </a:t>
            </a:r>
            <a:endParaRPr lang="en-US" sz="2300">
              <a:latin typeface="Calibri"/>
            </a:endParaRPr>
          </a:p>
          <a:p>
            <a:pPr marL="12700" rtl="0">
              <a:lnSpc>
                <a:spcPct val="100000"/>
              </a:lnSpc>
              <a:spcBef>
                <a:spcPts val="25"/>
              </a:spcBef>
            </a:pPr>
            <a:r>
              <a:rPr lang="pt-br" sz="1600" b="0" i="1" spc="-10">
                <a:latin typeface="Calibri"/>
                <a:ea typeface="MS PGothic"/>
                <a:cs typeface="Trebuchet MS"/>
              </a:rPr>
              <a:t>Proposta de Nova </a:t>
            </a:r>
            <a:r>
              <a:rPr lang="pt-br" sz="1600" b="0" i="1" spc="-5">
                <a:latin typeface="Calibri"/>
                <a:ea typeface="MS PGothic"/>
                <a:cs typeface="Trebuchet MS"/>
              </a:rPr>
              <a:t>Estação</a:t>
            </a:r>
            <a:r>
              <a:rPr lang="pt-br" sz="1600" b="0" i="1" spc="20">
                <a:latin typeface="Calibri"/>
                <a:ea typeface="MS PGothic"/>
                <a:cs typeface="Trebuchet MS"/>
              </a:rPr>
              <a:t> </a:t>
            </a:r>
            <a:r>
              <a:rPr lang="pt-br" sz="1600" b="0" i="1" spc="-5">
                <a:latin typeface="Calibri"/>
                <a:ea typeface="MS PGothic"/>
                <a:cs typeface="Trebuchet MS"/>
              </a:rPr>
              <a:t>,</a:t>
            </a:r>
            <a:r>
              <a:rPr lang="pt-br" sz="1600" b="0" i="1" spc="35">
                <a:latin typeface="Calibri"/>
                <a:ea typeface="MS PGothic"/>
                <a:cs typeface="Trebuchet MS"/>
              </a:rPr>
              <a:t> </a:t>
            </a:r>
            <a:r>
              <a:rPr lang="pt-br" sz="1600" b="0" i="1" spc="-10">
                <a:latin typeface="Calibri"/>
                <a:ea typeface="MS PGothic"/>
                <a:cs typeface="Trebuchet MS"/>
              </a:rPr>
              <a:t>Novas</a:t>
            </a:r>
            <a:r>
              <a:rPr lang="pt-br" sz="1600" b="0" i="1" spc="20">
                <a:latin typeface="Calibri"/>
                <a:ea typeface="MS PGothic"/>
                <a:cs typeface="Trebuchet MS"/>
              </a:rPr>
              <a:t> </a:t>
            </a:r>
            <a:r>
              <a:rPr lang="pt-br" sz="1600" b="0" i="1" spc="-5">
                <a:latin typeface="Calibri"/>
                <a:ea typeface="MS PGothic"/>
                <a:cs typeface="Trebuchet MS"/>
              </a:rPr>
              <a:t>Linhas</a:t>
            </a:r>
            <a:r>
              <a:rPr lang="pt-br" sz="1600" b="0" i="1" spc="20">
                <a:latin typeface="Calibri"/>
                <a:ea typeface="MS PGothic"/>
                <a:cs typeface="Trebuchet MS"/>
              </a:rPr>
              <a:t> </a:t>
            </a:r>
            <a:r>
              <a:rPr lang="pt-br" sz="1600" b="0" i="1" spc="-10">
                <a:latin typeface="Calibri"/>
                <a:ea typeface="MS PGothic"/>
                <a:cs typeface="Trebuchet MS"/>
              </a:rPr>
              <a:t>de Transmissão</a:t>
            </a:r>
            <a:endParaRPr sz="1600" b="0" i="1" spc="-5">
              <a:latin typeface="Calibri"/>
              <a:ea typeface="MS PGothic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4532" y="1273443"/>
            <a:ext cx="5220078" cy="4984291"/>
          </a:xfrm>
          <a:custGeom>
            <a:avLst/>
            <a:gdLst/>
            <a:ahLst/>
            <a:cxnLst/>
            <a:rect l="l" t="t" r="r" b="b"/>
            <a:pathLst>
              <a:path w="4241800" h="3878579">
                <a:moveTo>
                  <a:pt x="4241292" y="0"/>
                </a:moveTo>
                <a:lnTo>
                  <a:pt x="0" y="0"/>
                </a:lnTo>
                <a:lnTo>
                  <a:pt x="0" y="3878579"/>
                </a:lnTo>
                <a:lnTo>
                  <a:pt x="4241292" y="3878579"/>
                </a:lnTo>
                <a:lnTo>
                  <a:pt x="4241292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FBF94C-7EF3-4330-BA28-891959A61E82}"/>
              </a:ext>
            </a:extLst>
          </p:cNvPr>
          <p:cNvSpPr txBox="1"/>
          <p:nvPr/>
        </p:nvSpPr>
        <p:spPr>
          <a:xfrm>
            <a:off x="263756" y="4548803"/>
            <a:ext cx="33727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br" sz="1600" b="1" dirty="0"/>
              <a:t>Nova subestação subterrânea em Kendall Square.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br" sz="1200" dirty="0"/>
              <a:t>Integrado nos planos de redesenvolvimento da Boston </a:t>
            </a:r>
            <a:r>
              <a:rPr lang="pt-br" sz="1200" dirty="0" err="1"/>
              <a:t>Properties</a:t>
            </a:r>
            <a:endParaRPr lang="pt-br" sz="1200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br" sz="1200" dirty="0"/>
              <a:t>Espaço público aberto acima da subestação entre edifícios residenciais e comerciais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0565DF8F-FE13-7A08-63F7-64E0C0050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289710" y="1090448"/>
            <a:ext cx="4282290" cy="2873509"/>
          </a:xfr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4A58BB-960D-3159-3D3D-4ABFCA5AB312}"/>
              </a:ext>
            </a:extLst>
          </p:cNvPr>
          <p:cNvSpPr txBox="1"/>
          <p:nvPr/>
        </p:nvSpPr>
        <p:spPr bwMode="auto">
          <a:xfrm>
            <a:off x="3102665" y="5369480"/>
            <a:ext cx="59659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5"/>
              </a:spcBef>
            </a:pPr>
            <a:r>
              <a:rPr lang="pt-br" sz="1800" b="1" spc="-5" dirty="0">
                <a:cs typeface="Arial"/>
              </a:rPr>
              <a:t>Novas linhas de transmissão subterrâneas</a:t>
            </a:r>
            <a:endParaRPr lang="en-US" sz="1800" b="1" dirty="0">
              <a:cs typeface="Arial"/>
            </a:endParaRPr>
          </a:p>
          <a:p>
            <a:pPr marL="756285" marR="147955" lvl="1" indent="-287020" rtl="0"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pt-br" sz="1200" spc="-5" dirty="0">
                <a:cs typeface="Arial MT"/>
              </a:rPr>
              <a:t>Cinco novos bancos de dutos abrigando oito novas </a:t>
            </a:r>
            <a:r>
              <a:rPr lang="pt-br" sz="1200" spc="-10" dirty="0">
                <a:cs typeface="Arial MT"/>
              </a:rPr>
              <a:t> linhas de </a:t>
            </a:r>
            <a:r>
              <a:rPr lang="pt-br" sz="1200" spc="-5" dirty="0">
                <a:cs typeface="Arial MT"/>
              </a:rPr>
              <a:t> transmissão subterrâneas </a:t>
            </a:r>
            <a:r>
              <a:rPr lang="pt-br" sz="1200" spc="-320" dirty="0">
                <a:cs typeface="Arial MT"/>
              </a:rPr>
              <a:t> </a:t>
            </a:r>
            <a:r>
              <a:rPr lang="pt-br" sz="1200" spc="-5" dirty="0">
                <a:cs typeface="Arial MT"/>
              </a:rPr>
              <a:t> de 115 quilovolts (“kV”)</a:t>
            </a:r>
            <a:r>
              <a:rPr lang="pt-br" sz="1200" spc="-25" dirty="0">
                <a:cs typeface="Arial MT"/>
              </a:rPr>
              <a:t>. </a:t>
            </a:r>
          </a:p>
          <a:p>
            <a:pPr marL="756285" marR="147955" lvl="1" indent="-287020" rtl="0"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pt-br" sz="1200" spc="-25" dirty="0">
                <a:cs typeface="Arial MT"/>
              </a:rPr>
              <a:t>Interconecta-se com as subestações </a:t>
            </a:r>
            <a:r>
              <a:rPr lang="pt-br" sz="1200" spc="-25" dirty="0" err="1">
                <a:cs typeface="Arial MT"/>
              </a:rPr>
              <a:t>Allston</a:t>
            </a:r>
            <a:r>
              <a:rPr lang="pt-br" sz="1200" spc="-25" dirty="0">
                <a:cs typeface="Arial MT"/>
              </a:rPr>
              <a:t>/Brighton, Cambridge e </a:t>
            </a:r>
            <a:r>
              <a:rPr lang="pt-br" sz="1200" spc="-25" dirty="0" err="1">
                <a:cs typeface="Arial MT"/>
              </a:rPr>
              <a:t>Somerville</a:t>
            </a:r>
            <a:r>
              <a:rPr lang="pt-br" sz="1200" spc="-25" dirty="0">
                <a:cs typeface="Arial MT"/>
              </a:rPr>
              <a:t>. </a:t>
            </a:r>
            <a:endParaRPr lang="en-US" sz="1200" dirty="0">
              <a:cs typeface="Arial M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24C03A-4B93-6537-9E64-5CC03E6A3031}"/>
              </a:ext>
            </a:extLst>
          </p:cNvPr>
          <p:cNvSpPr txBox="1"/>
          <p:nvPr/>
        </p:nvSpPr>
        <p:spPr bwMode="auto">
          <a:xfrm>
            <a:off x="227483" y="4011572"/>
            <a:ext cx="35678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pt-br" sz="1000" i="1" dirty="0">
                <a:solidFill>
                  <a:srgbClr val="0070C0"/>
                </a:solidFill>
              </a:rPr>
              <a:t>Proposta de subestação subterrânea e edifícios adjacentes</a:t>
            </a:r>
          </a:p>
          <a:p>
            <a:pPr algn="ctr" rtl="0"/>
            <a:r>
              <a:rPr lang="pt-br" sz="1000" i="1" dirty="0">
                <a:solidFill>
                  <a:srgbClr val="0070C0"/>
                </a:solidFill>
              </a:rPr>
              <a:t>(Cortesia BXP)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C2657F-7773-DCA1-D640-3A0E2AC5A413}"/>
              </a:ext>
            </a:extLst>
          </p:cNvPr>
          <p:cNvSpPr txBox="1"/>
          <p:nvPr/>
        </p:nvSpPr>
        <p:spPr bwMode="auto">
          <a:xfrm>
            <a:off x="3945112" y="4988156"/>
            <a:ext cx="42810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pt-br" sz="1000" i="1">
                <a:solidFill>
                  <a:srgbClr val="0070C0"/>
                </a:solidFill>
              </a:rPr>
              <a:t>Rotas de linha preferenciais apresentadas ao EFSB em Março de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4D8C18-F9A4-7EA1-40A2-8B406143CC91}"/>
              </a:ext>
            </a:extLst>
          </p:cNvPr>
          <p:cNvSpPr txBox="1"/>
          <p:nvPr/>
        </p:nvSpPr>
        <p:spPr bwMode="auto">
          <a:xfrm>
            <a:off x="1307335" y="1530213"/>
            <a:ext cx="686718" cy="153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br" sz="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420.000 Pés quadrados</a:t>
            </a:r>
          </a:p>
          <a:p>
            <a:pPr algn="ctr" rtl="0"/>
            <a:r>
              <a:rPr lang="pt-br" sz="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(439 Unidades)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2A6EBA-AF40-1E39-CB99-F269380D3509}"/>
              </a:ext>
            </a:extLst>
          </p:cNvPr>
          <p:cNvSpPr txBox="1"/>
          <p:nvPr/>
        </p:nvSpPr>
        <p:spPr bwMode="auto">
          <a:xfrm>
            <a:off x="3089651" y="1344241"/>
            <a:ext cx="417384" cy="153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br" sz="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566.000 Pés quadrados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BCF56E-AA38-4755-026D-5ACD593B841B}"/>
              </a:ext>
            </a:extLst>
          </p:cNvPr>
          <p:cNvSpPr txBox="1"/>
          <p:nvPr/>
        </p:nvSpPr>
        <p:spPr bwMode="auto">
          <a:xfrm>
            <a:off x="2468591" y="3497988"/>
            <a:ext cx="601292" cy="69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br" sz="450" dirty="0">
                <a:solidFill>
                  <a:srgbClr val="0032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Subestação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F33CCA-BE88-36DF-1411-3A471705B470}"/>
              </a:ext>
            </a:extLst>
          </p:cNvPr>
          <p:cNvSpPr txBox="1"/>
          <p:nvPr/>
        </p:nvSpPr>
        <p:spPr bwMode="auto">
          <a:xfrm>
            <a:off x="6658098" y="1920692"/>
            <a:ext cx="495177" cy="12718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pt-br" sz="400" i="1" dirty="0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Subestação de </a:t>
            </a:r>
            <a:r>
              <a:rPr lang="pt-br" sz="400" i="1" dirty="0" err="1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Somerville</a:t>
            </a:r>
            <a:r>
              <a:rPr lang="pt-br" sz="400" i="1" dirty="0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N.º 402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403095-4CFC-FC16-B56D-8B9C0D95DA8A}"/>
              </a:ext>
            </a:extLst>
          </p:cNvPr>
          <p:cNvSpPr txBox="1"/>
          <p:nvPr/>
        </p:nvSpPr>
        <p:spPr bwMode="auto">
          <a:xfrm>
            <a:off x="8152754" y="3667877"/>
            <a:ext cx="620323" cy="1231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br" sz="400" i="1" dirty="0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Subestação de Cambridge </a:t>
            </a:r>
            <a:r>
              <a:rPr lang="pt-br" sz="400" i="1" dirty="0" err="1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Substation</a:t>
            </a:r>
            <a:r>
              <a:rPr lang="pt-br" sz="400" i="1" dirty="0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N.º 875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C70547-4018-9814-9906-F34BF7D2BF0F}"/>
              </a:ext>
            </a:extLst>
          </p:cNvPr>
          <p:cNvSpPr txBox="1"/>
          <p:nvPr/>
        </p:nvSpPr>
        <p:spPr bwMode="auto">
          <a:xfrm>
            <a:off x="5688968" y="3861834"/>
            <a:ext cx="774289" cy="615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br" sz="400" i="1" dirty="0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Subestação </a:t>
            </a:r>
            <a:r>
              <a:rPr lang="pt-br" sz="400" i="1" dirty="0" err="1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pt-br" sz="400" i="1" dirty="0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Putnam N.º 831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81D5F6-3C93-91CA-A16A-4A2E83A3217A}"/>
              </a:ext>
            </a:extLst>
          </p:cNvPr>
          <p:cNvSpPr txBox="1"/>
          <p:nvPr/>
        </p:nvSpPr>
        <p:spPr bwMode="auto">
          <a:xfrm>
            <a:off x="7743572" y="3286117"/>
            <a:ext cx="409183" cy="18466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br" sz="400" i="1" dirty="0">
                <a:latin typeface="Arial" panose="020B0604020202020204" pitchFamily="34" charset="0"/>
                <a:cs typeface="Arial" panose="020B0604020202020204" pitchFamily="34" charset="0"/>
              </a:rPr>
              <a:t>Local da Nova Subestação </a:t>
            </a:r>
            <a:br>
              <a:rPr lang="en-US" sz="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" i="1" dirty="0">
                <a:latin typeface="Arial" panose="020B0604020202020204" pitchFamily="34" charset="0"/>
                <a:cs typeface="Arial" panose="020B0604020202020204" pitchFamily="34" charset="0"/>
              </a:rPr>
              <a:t>N.º 8025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205EED-ED26-7AAD-8B78-219696DD11DA}"/>
              </a:ext>
            </a:extLst>
          </p:cNvPr>
          <p:cNvSpPr txBox="1"/>
          <p:nvPr/>
        </p:nvSpPr>
        <p:spPr bwMode="auto">
          <a:xfrm>
            <a:off x="7394368" y="1883558"/>
            <a:ext cx="378483" cy="6155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pt-br" sz="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Variação da rota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0D0B27-2147-8FB4-F9AC-B89B39C5D962}"/>
              </a:ext>
            </a:extLst>
          </p:cNvPr>
          <p:cNvSpPr txBox="1"/>
          <p:nvPr/>
        </p:nvSpPr>
        <p:spPr bwMode="auto">
          <a:xfrm>
            <a:off x="3769941" y="4175739"/>
            <a:ext cx="443397" cy="1231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pt-br" sz="400" i="1" dirty="0">
                <a:solidFill>
                  <a:srgbClr val="943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Subestação de Brighton N.º 329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1F6D11-F217-7AB8-0BF7-EDE098BAFEBD}"/>
              </a:ext>
            </a:extLst>
          </p:cNvPr>
          <p:cNvSpPr txBox="1"/>
          <p:nvPr/>
        </p:nvSpPr>
        <p:spPr bwMode="auto">
          <a:xfrm>
            <a:off x="4186951" y="4625134"/>
            <a:ext cx="409183" cy="6155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pt-br" sz="400">
                <a:solidFill>
                  <a:srgbClr val="FF7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Variação da rota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BA660D-BB54-1585-2B2B-2862A1BDBF38}"/>
              </a:ext>
            </a:extLst>
          </p:cNvPr>
          <p:cNvSpPr txBox="1"/>
          <p:nvPr/>
        </p:nvSpPr>
        <p:spPr bwMode="auto">
          <a:xfrm>
            <a:off x="4944102" y="4321061"/>
            <a:ext cx="300833" cy="307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br" sz="200" i="1" dirty="0">
                <a:latin typeface="Arial" panose="020B0604020202020204" pitchFamily="34" charset="0"/>
                <a:cs typeface="Arial" panose="020B0604020202020204" pitchFamily="34" charset="0"/>
              </a:rPr>
              <a:t>LOCAL DO PROJETO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D45DDC-7F85-DBFF-35C3-361ACD42DB75}"/>
              </a:ext>
            </a:extLst>
          </p:cNvPr>
          <p:cNvSpPr txBox="1"/>
          <p:nvPr/>
        </p:nvSpPr>
        <p:spPr bwMode="auto">
          <a:xfrm>
            <a:off x="3671847" y="3532765"/>
            <a:ext cx="573161" cy="9233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br" sz="300" dirty="0">
                <a:latin typeface="Arial" panose="020B0604020202020204" pitchFamily="34" charset="0"/>
                <a:cs typeface="Arial" panose="020B0604020202020204" pitchFamily="34" charset="0"/>
              </a:rPr>
              <a:t>OPÇÃO:</a:t>
            </a:r>
            <a:br>
              <a:rPr lang="en-US" sz="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00" dirty="0">
                <a:latin typeface="Arial" panose="020B0604020202020204" pitchFamily="34" charset="0"/>
                <a:cs typeface="Arial" panose="020B0604020202020204" pitchFamily="34" charset="0"/>
              </a:rPr>
              <a:t>Café Plaza com Exaustão de ar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4116FD-114E-97F3-35DE-C0D2A3B3B816}"/>
              </a:ext>
            </a:extLst>
          </p:cNvPr>
          <p:cNvSpPr txBox="1"/>
          <p:nvPr/>
        </p:nvSpPr>
        <p:spPr bwMode="auto">
          <a:xfrm>
            <a:off x="2547544" y="2935720"/>
            <a:ext cx="290906" cy="4616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br" sz="300">
                <a:latin typeface="Arial" panose="020B0604020202020204" pitchFamily="34" charset="0"/>
                <a:cs typeface="Arial" panose="020B0604020202020204" pitchFamily="34" charset="0"/>
              </a:rPr>
              <a:t>Center Plaza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EEE694-0586-55CD-EA4B-19BAB3CADE14}"/>
              </a:ext>
            </a:extLst>
          </p:cNvPr>
          <p:cNvSpPr txBox="1"/>
          <p:nvPr/>
        </p:nvSpPr>
        <p:spPr bwMode="auto">
          <a:xfrm rot="16200000">
            <a:off x="2725014" y="2271578"/>
            <a:ext cx="277672" cy="461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br" sz="300">
                <a:latin typeface="Arial" panose="020B0604020202020204" pitchFamily="34" charset="0"/>
                <a:cs typeface="Arial" panose="020B0604020202020204" pitchFamily="34" charset="0"/>
              </a:rPr>
              <a:t>EXAUSTÃO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154E6E-B471-B8CB-9FD4-38970227C9C7}"/>
              </a:ext>
            </a:extLst>
          </p:cNvPr>
          <p:cNvSpPr txBox="1"/>
          <p:nvPr/>
        </p:nvSpPr>
        <p:spPr bwMode="auto">
          <a:xfrm rot="16200000">
            <a:off x="2242184" y="2661290"/>
            <a:ext cx="215266" cy="461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br" sz="300">
                <a:latin typeface="Arial" panose="020B0604020202020204" pitchFamily="34" charset="0"/>
                <a:cs typeface="Arial" panose="020B0604020202020204" pitchFamily="34" charset="0"/>
              </a:rPr>
              <a:t>ENTRADA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384865-81D8-7B95-D45B-9C7128016F9C}"/>
              </a:ext>
            </a:extLst>
          </p:cNvPr>
          <p:cNvSpPr txBox="1"/>
          <p:nvPr/>
        </p:nvSpPr>
        <p:spPr bwMode="auto">
          <a:xfrm rot="20024830">
            <a:off x="3685058" y="2781466"/>
            <a:ext cx="375119" cy="4616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br" sz="300" dirty="0">
                <a:latin typeface="Arial" panose="020B0604020202020204" pitchFamily="34" charset="0"/>
                <a:cs typeface="Arial" panose="020B0604020202020204" pitchFamily="34" charset="0"/>
              </a:rPr>
              <a:t>Estacionamento</a:t>
            </a:r>
          </a:p>
        </p:txBody>
      </p:sp>
    </p:spTree>
    <p:extLst>
      <p:ext uri="{BB962C8B-B14F-4D97-AF65-F5344CB8AC3E}">
        <p14:creationId xmlns:p14="http://schemas.microsoft.com/office/powerpoint/2010/main" val="164537202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E5ECA-F53B-6489-1BCD-51BBA8FB1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64" y="212249"/>
            <a:ext cx="6629400" cy="609600"/>
          </a:xfrm>
        </p:spPr>
        <p:txBody>
          <a:bodyPr rtlCol="0"/>
          <a:lstStyle/>
          <a:p>
            <a:pPr rtl="0"/>
            <a:r>
              <a:rPr lang="pt-br" sz="2300" dirty="0">
                <a:latin typeface="Calibri"/>
                <a:ea typeface="MS PGothic"/>
              </a:rPr>
              <a:t>Cronograma Regulatório &amp; Próximos Passos </a:t>
            </a:r>
            <a:endParaRPr lang="en-US" sz="2300" dirty="0">
              <a:latin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30E35D-564A-FFAE-7477-BF4C8204B4C5}"/>
              </a:ext>
            </a:extLst>
          </p:cNvPr>
          <p:cNvGrpSpPr/>
          <p:nvPr/>
        </p:nvGrpSpPr>
        <p:grpSpPr>
          <a:xfrm>
            <a:off x="845651" y="1719172"/>
            <a:ext cx="7078838" cy="3670996"/>
            <a:chOff x="216391" y="1692419"/>
            <a:chExt cx="7401795" cy="374040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2D5991E-899A-F17B-CFB9-7D6B86B0AF83}"/>
                </a:ext>
              </a:extLst>
            </p:cNvPr>
            <p:cNvGrpSpPr/>
            <p:nvPr/>
          </p:nvGrpSpPr>
          <p:grpSpPr>
            <a:xfrm>
              <a:off x="216391" y="4050262"/>
              <a:ext cx="7341665" cy="1382560"/>
              <a:chOff x="-60907" y="4794173"/>
              <a:chExt cx="7341665" cy="1382560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1A40A5B-9443-0B84-37A2-22D8206968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4736" y="5486440"/>
                <a:ext cx="6873565" cy="1311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9CF282A7-48E5-DE75-0B68-0964470B2618}"/>
                  </a:ext>
                </a:extLst>
              </p:cNvPr>
              <p:cNvGrpSpPr/>
              <p:nvPr/>
            </p:nvGrpSpPr>
            <p:grpSpPr>
              <a:xfrm>
                <a:off x="1948505" y="4794173"/>
                <a:ext cx="1399286" cy="1198355"/>
                <a:chOff x="3453866" y="1544819"/>
                <a:chExt cx="1399286" cy="1198355"/>
              </a:xfrm>
            </p:grpSpPr>
            <p:pic>
              <p:nvPicPr>
                <p:cNvPr id="56" name="Graphic 53" descr="Marker with solid fill">
                  <a:extLst>
                    <a:ext uri="{FF2B5EF4-FFF2-40B4-BE49-F238E27FC236}">
                      <a16:creationId xmlns:a16="http://schemas.microsoft.com/office/drawing/2014/main" id="{4F676540-11A6-172E-F12C-96BA6E1927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3914657" y="2285974"/>
                  <a:ext cx="457200" cy="457200"/>
                </a:xfrm>
                <a:prstGeom prst="rect">
                  <a:avLst/>
                </a:prstGeom>
              </p:spPr>
            </p:pic>
            <p:sp>
              <p:nvSpPr>
                <p:cNvPr id="57" name="TextBox 54">
                  <a:extLst>
                    <a:ext uri="{FF2B5EF4-FFF2-40B4-BE49-F238E27FC236}">
                      <a16:creationId xmlns:a16="http://schemas.microsoft.com/office/drawing/2014/main" id="{8DF236FD-5076-26C1-8131-8509643516E9}"/>
                    </a:ext>
                  </a:extLst>
                </p:cNvPr>
                <p:cNvSpPr txBox="1"/>
                <p:nvPr/>
              </p:nvSpPr>
              <p:spPr>
                <a:xfrm>
                  <a:off x="3494374" y="1785625"/>
                  <a:ext cx="1270300" cy="4703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/>
                  <a:r>
                    <a:rPr lang="pt-br" sz="12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Decisão prevista de EFSB</a:t>
                  </a:r>
                  <a:r>
                    <a:rPr lang="pt-br" sz="1200" baseline="30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</a:p>
              </p:txBody>
            </p:sp>
            <p:sp>
              <p:nvSpPr>
                <p:cNvPr id="58" name="TextBox 55">
                  <a:extLst>
                    <a:ext uri="{FF2B5EF4-FFF2-40B4-BE49-F238E27FC236}">
                      <a16:creationId xmlns:a16="http://schemas.microsoft.com/office/drawing/2014/main" id="{E869698F-D1CD-9D23-5098-AE13312D3C54}"/>
                    </a:ext>
                  </a:extLst>
                </p:cNvPr>
                <p:cNvSpPr txBox="1"/>
                <p:nvPr/>
              </p:nvSpPr>
              <p:spPr>
                <a:xfrm>
                  <a:off x="3453866" y="1544819"/>
                  <a:ext cx="1399286" cy="28223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/>
                  <a:r>
                    <a:rPr lang="pt-br" sz="1200">
                      <a:latin typeface="Calibri"/>
                      <a:ea typeface="Calibri"/>
                      <a:cs typeface="Calibri"/>
                    </a:rPr>
                    <a:t>Q2 2024</a:t>
                  </a: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61EF377A-E72A-CC1E-F3FC-708425BAC903}"/>
                  </a:ext>
                </a:extLst>
              </p:cNvPr>
              <p:cNvGrpSpPr/>
              <p:nvPr/>
            </p:nvGrpSpPr>
            <p:grpSpPr>
              <a:xfrm>
                <a:off x="3186740" y="5029240"/>
                <a:ext cx="1564318" cy="992766"/>
                <a:chOff x="5203846" y="1746572"/>
                <a:chExt cx="1564318" cy="992766"/>
              </a:xfrm>
            </p:grpSpPr>
            <p:pic>
              <p:nvPicPr>
                <p:cNvPr id="53" name="Graphic 50" descr="Marker with solid fill">
                  <a:extLst>
                    <a:ext uri="{FF2B5EF4-FFF2-40B4-BE49-F238E27FC236}">
                      <a16:creationId xmlns:a16="http://schemas.microsoft.com/office/drawing/2014/main" id="{2118A5BE-5329-85F4-D251-262F8DB151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20891" y="1746572"/>
                  <a:ext cx="457200" cy="457200"/>
                </a:xfrm>
                <a:prstGeom prst="rect">
                  <a:avLst/>
                </a:prstGeom>
              </p:spPr>
            </p:pic>
            <p:sp>
              <p:nvSpPr>
                <p:cNvPr id="54" name="TextBox 51">
                  <a:extLst>
                    <a:ext uri="{FF2B5EF4-FFF2-40B4-BE49-F238E27FC236}">
                      <a16:creationId xmlns:a16="http://schemas.microsoft.com/office/drawing/2014/main" id="{E0C3EDE8-0DD7-B323-469F-6E2A30C07690}"/>
                    </a:ext>
                  </a:extLst>
                </p:cNvPr>
                <p:cNvSpPr txBox="1"/>
                <p:nvPr/>
              </p:nvSpPr>
              <p:spPr>
                <a:xfrm>
                  <a:off x="5203846" y="2457102"/>
                  <a:ext cx="1539215" cy="2822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/>
                  <a:r>
                    <a:rPr lang="pt-br" sz="12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Concessão de contratos</a:t>
                  </a:r>
                </a:p>
              </p:txBody>
            </p:sp>
            <p:sp>
              <p:nvSpPr>
                <p:cNvPr id="55" name="TextBox 52">
                  <a:extLst>
                    <a:ext uri="{FF2B5EF4-FFF2-40B4-BE49-F238E27FC236}">
                      <a16:creationId xmlns:a16="http://schemas.microsoft.com/office/drawing/2014/main" id="{2E9F309D-37A8-7C31-DF4C-C10FC8687F89}"/>
                    </a:ext>
                  </a:extLst>
                </p:cNvPr>
                <p:cNvSpPr txBox="1"/>
                <p:nvPr/>
              </p:nvSpPr>
              <p:spPr>
                <a:xfrm>
                  <a:off x="5228949" y="2220101"/>
                  <a:ext cx="1539215" cy="2822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/>
                  <a:r>
                    <a:rPr lang="pt-br" sz="12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Q2/Q3 2024</a:t>
                  </a: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C51575FC-63BE-45C4-8D5F-A49D8A552B96}"/>
                  </a:ext>
                </a:extLst>
              </p:cNvPr>
              <p:cNvGrpSpPr/>
              <p:nvPr/>
            </p:nvGrpSpPr>
            <p:grpSpPr>
              <a:xfrm>
                <a:off x="4452386" y="4843057"/>
                <a:ext cx="1399286" cy="1136966"/>
                <a:chOff x="6874470" y="1526873"/>
                <a:chExt cx="1399286" cy="1136966"/>
              </a:xfrm>
            </p:grpSpPr>
            <p:pic>
              <p:nvPicPr>
                <p:cNvPr id="50" name="Graphic 47" descr="Marker with solid fill">
                  <a:extLst>
                    <a:ext uri="{FF2B5EF4-FFF2-40B4-BE49-F238E27FC236}">
                      <a16:creationId xmlns:a16="http://schemas.microsoft.com/office/drawing/2014/main" id="{B1AD32F5-31B7-8B76-D2A5-5DFD259661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7377129" y="2206639"/>
                  <a:ext cx="457200" cy="457200"/>
                </a:xfrm>
                <a:prstGeom prst="rect">
                  <a:avLst/>
                </a:prstGeom>
              </p:spPr>
            </p:pic>
            <p:sp>
              <p:nvSpPr>
                <p:cNvPr id="51" name="TextBox 48">
                  <a:extLst>
                    <a:ext uri="{FF2B5EF4-FFF2-40B4-BE49-F238E27FC236}">
                      <a16:creationId xmlns:a16="http://schemas.microsoft.com/office/drawing/2014/main" id="{EA2286DD-1AC0-0EAE-0871-17A460D129BC}"/>
                    </a:ext>
                  </a:extLst>
                </p:cNvPr>
                <p:cNvSpPr txBox="1"/>
                <p:nvPr/>
              </p:nvSpPr>
              <p:spPr>
                <a:xfrm>
                  <a:off x="6874470" y="1793649"/>
                  <a:ext cx="1399286" cy="2822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/>
                  <a:r>
                    <a:rPr lang="pt-br" sz="12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Construção</a:t>
                  </a:r>
                  <a:r>
                    <a:rPr lang="pt-br" sz="1200" baseline="30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3</a:t>
                  </a:r>
                </a:p>
              </p:txBody>
            </p:sp>
            <p:sp>
              <p:nvSpPr>
                <p:cNvPr id="52" name="TextBox 49">
                  <a:extLst>
                    <a:ext uri="{FF2B5EF4-FFF2-40B4-BE49-F238E27FC236}">
                      <a16:creationId xmlns:a16="http://schemas.microsoft.com/office/drawing/2014/main" id="{36D1D245-A040-1C41-A2DA-AE2284D0B0C9}"/>
                    </a:ext>
                  </a:extLst>
                </p:cNvPr>
                <p:cNvSpPr txBox="1"/>
                <p:nvPr/>
              </p:nvSpPr>
              <p:spPr>
                <a:xfrm>
                  <a:off x="6874470" y="1526873"/>
                  <a:ext cx="1399286" cy="2822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/>
                  <a:r>
                    <a:rPr lang="pt-br" sz="12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2024-2028</a:t>
                  </a: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93AA77D8-F80E-30B6-C737-E38D7EDD9EEE}"/>
                  </a:ext>
                </a:extLst>
              </p:cNvPr>
              <p:cNvGrpSpPr/>
              <p:nvPr/>
            </p:nvGrpSpPr>
            <p:grpSpPr>
              <a:xfrm>
                <a:off x="5616232" y="5042356"/>
                <a:ext cx="1664526" cy="1134377"/>
                <a:chOff x="4579229" y="1793900"/>
                <a:chExt cx="1664526" cy="1134377"/>
              </a:xfrm>
            </p:grpSpPr>
            <p:pic>
              <p:nvPicPr>
                <p:cNvPr id="47" name="Graphic 44" descr="Marker with solid fill">
                  <a:extLst>
                    <a:ext uri="{FF2B5EF4-FFF2-40B4-BE49-F238E27FC236}">
                      <a16:creationId xmlns:a16="http://schemas.microsoft.com/office/drawing/2014/main" id="{D4B90485-54FB-071D-6034-0343811B41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31653" y="1793900"/>
                  <a:ext cx="457200" cy="457200"/>
                </a:xfrm>
                <a:prstGeom prst="rect">
                  <a:avLst/>
                </a:prstGeom>
              </p:spPr>
            </p:pic>
            <p:sp>
              <p:nvSpPr>
                <p:cNvPr id="48" name="TextBox 45">
                  <a:extLst>
                    <a:ext uri="{FF2B5EF4-FFF2-40B4-BE49-F238E27FC236}">
                      <a16:creationId xmlns:a16="http://schemas.microsoft.com/office/drawing/2014/main" id="{819996B6-2973-780D-97A9-045C3607DBD9}"/>
                    </a:ext>
                  </a:extLst>
                </p:cNvPr>
                <p:cNvSpPr txBox="1"/>
                <p:nvPr/>
              </p:nvSpPr>
              <p:spPr>
                <a:xfrm>
                  <a:off x="4579229" y="2457883"/>
                  <a:ext cx="1664526" cy="4703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/>
                  <a:r>
                    <a:rPr lang="pt-br" sz="12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Data prevista </a:t>
                  </a:r>
                  <a:r>
                    <a:rPr lang="pt-br" sz="1200" dirty="0"/>
                    <a:t> para início do serviço</a:t>
                  </a:r>
                  <a:r>
                    <a:rPr lang="pt-br" sz="1200" baseline="30000" dirty="0"/>
                    <a:t>4</a:t>
                  </a:r>
                </a:p>
              </p:txBody>
            </p:sp>
            <p:sp>
              <p:nvSpPr>
                <p:cNvPr id="49" name="TextBox 46">
                  <a:extLst>
                    <a:ext uri="{FF2B5EF4-FFF2-40B4-BE49-F238E27FC236}">
                      <a16:creationId xmlns:a16="http://schemas.microsoft.com/office/drawing/2014/main" id="{26E0F36D-3944-576A-BB24-9ABB2E2E8435}"/>
                    </a:ext>
                  </a:extLst>
                </p:cNvPr>
                <p:cNvSpPr txBox="1"/>
                <p:nvPr/>
              </p:nvSpPr>
              <p:spPr>
                <a:xfrm>
                  <a:off x="4592083" y="2247748"/>
                  <a:ext cx="1539215" cy="2822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/>
                  <a:r>
                    <a:rPr lang="pt-br" sz="1200">
                      <a:latin typeface="Calibri" panose="020F0502020204030204" pitchFamily="34" charset="0"/>
                      <a:cs typeface="Calibri" panose="020F0502020204030204" pitchFamily="34" charset="0"/>
                    </a:rPr>
                    <a:t>2028-2029</a:t>
                  </a:r>
                </a:p>
              </p:txBody>
            </p:sp>
          </p:grpSp>
          <p:sp>
            <p:nvSpPr>
              <p:cNvPr id="41" name="Arrow: Chevron 40">
                <a:extLst>
                  <a:ext uri="{FF2B5EF4-FFF2-40B4-BE49-F238E27FC236}">
                    <a16:creationId xmlns:a16="http://schemas.microsoft.com/office/drawing/2014/main" id="{DAB7E9B4-1E02-54BF-127E-C6B8AB758F76}"/>
                  </a:ext>
                </a:extLst>
              </p:cNvPr>
              <p:cNvSpPr/>
              <p:nvPr/>
            </p:nvSpPr>
            <p:spPr>
              <a:xfrm>
                <a:off x="85356" y="5412149"/>
                <a:ext cx="301381" cy="16888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11CCD14-600D-1575-78BE-96C54DEBBFF6}"/>
                  </a:ext>
                </a:extLst>
              </p:cNvPr>
              <p:cNvSpPr/>
              <p:nvPr/>
            </p:nvSpPr>
            <p:spPr>
              <a:xfrm>
                <a:off x="7125180" y="5419128"/>
                <a:ext cx="125881" cy="1346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/>
                <a:endParaRPr lang="en-US" sz="1350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DD16AE59-70AC-C949-7D67-4DDDA159D6D8}"/>
                  </a:ext>
                </a:extLst>
              </p:cNvPr>
              <p:cNvGrpSpPr/>
              <p:nvPr/>
            </p:nvGrpSpPr>
            <p:grpSpPr>
              <a:xfrm>
                <a:off x="-60907" y="5521537"/>
                <a:ext cx="2439362" cy="520421"/>
                <a:chOff x="4763166" y="2249019"/>
                <a:chExt cx="2439362" cy="520421"/>
              </a:xfrm>
            </p:grpSpPr>
            <p:sp>
              <p:nvSpPr>
                <p:cNvPr id="45" name="TextBox 42">
                  <a:extLst>
                    <a:ext uri="{FF2B5EF4-FFF2-40B4-BE49-F238E27FC236}">
                      <a16:creationId xmlns:a16="http://schemas.microsoft.com/office/drawing/2014/main" id="{9F8A6459-3F7E-C263-8E46-58E2E69788AF}"/>
                    </a:ext>
                  </a:extLst>
                </p:cNvPr>
                <p:cNvSpPr txBox="1"/>
                <p:nvPr/>
              </p:nvSpPr>
              <p:spPr>
                <a:xfrm>
                  <a:off x="4763166" y="2487204"/>
                  <a:ext cx="2439362" cy="2822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/>
                  <a:r>
                    <a:rPr lang="pt-br" sz="1200" b="1" dirty="0">
                      <a:solidFill>
                        <a:srgbClr val="008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EFSB inicia audiências probatórias</a:t>
                  </a:r>
                  <a:endParaRPr lang="en-US" sz="1200" baseline="30000" dirty="0">
                    <a:solidFill>
                      <a:srgbClr val="008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" name="TextBox 43">
                  <a:extLst>
                    <a:ext uri="{FF2B5EF4-FFF2-40B4-BE49-F238E27FC236}">
                      <a16:creationId xmlns:a16="http://schemas.microsoft.com/office/drawing/2014/main" id="{413BF57D-83DA-27E4-AD4D-106528B6C4EC}"/>
                    </a:ext>
                  </a:extLst>
                </p:cNvPr>
                <p:cNvSpPr txBox="1"/>
                <p:nvPr/>
              </p:nvSpPr>
              <p:spPr>
                <a:xfrm>
                  <a:off x="5233115" y="2249019"/>
                  <a:ext cx="1539216" cy="2822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/>
                  <a:r>
                    <a:rPr lang="pt-br" sz="1200" b="1">
                      <a:solidFill>
                        <a:srgbClr val="008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10/16/2023</a:t>
                  </a:r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DDE5200-90CE-40BF-9E2C-344E18480175}"/>
                </a:ext>
              </a:extLst>
            </p:cNvPr>
            <p:cNvGrpSpPr/>
            <p:nvPr/>
          </p:nvGrpSpPr>
          <p:grpSpPr>
            <a:xfrm>
              <a:off x="216391" y="1692419"/>
              <a:ext cx="7401795" cy="3069785"/>
              <a:chOff x="318547" y="1908341"/>
              <a:chExt cx="7401795" cy="3069785"/>
            </a:xfrm>
          </p:grpSpPr>
          <p:pic>
            <p:nvPicPr>
              <p:cNvPr id="7" name="Graphic 4" descr="Marker with solid fill">
                <a:extLst>
                  <a:ext uri="{FF2B5EF4-FFF2-40B4-BE49-F238E27FC236}">
                    <a16:creationId xmlns:a16="http://schemas.microsoft.com/office/drawing/2014/main" id="{B32FCDDA-9B68-DE9E-61DD-1E56888D31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0800000">
                <a:off x="888515" y="2781379"/>
                <a:ext cx="457200" cy="457200"/>
              </a:xfrm>
              <a:prstGeom prst="rect">
                <a:avLst/>
              </a:prstGeom>
            </p:spPr>
          </p:pic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358127BE-9974-6F13-4978-D5FC5B9A5731}"/>
                  </a:ext>
                </a:extLst>
              </p:cNvPr>
              <p:cNvSpPr txBox="1"/>
              <p:nvPr/>
            </p:nvSpPr>
            <p:spPr>
              <a:xfrm>
                <a:off x="318547" y="1935777"/>
                <a:ext cx="1965972" cy="282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 rtl="0">
                  <a:defRPr/>
                </a:pPr>
                <a:r>
                  <a:rPr lang="pt-br" sz="1200">
                    <a:solidFill>
                      <a:prstClr val="black"/>
                    </a:solidFill>
                    <a:latin typeface="Calibri"/>
                  </a:rPr>
                  <a:t>Apresentação MEPA ENF</a:t>
                </a:r>
                <a:r>
                  <a:rPr lang="pt-br" sz="1200" baseline="30000">
                    <a:solidFill>
                      <a:prstClr val="black"/>
                    </a:solidFill>
                    <a:latin typeface="Calibri"/>
                  </a:rPr>
                  <a:t>1</a:t>
                </a:r>
              </a:p>
            </p:txBody>
          </p:sp>
          <p:sp>
            <p:nvSpPr>
              <p:cNvPr id="9" name="TextBox 6">
                <a:extLst>
                  <a:ext uri="{FF2B5EF4-FFF2-40B4-BE49-F238E27FC236}">
                    <a16:creationId xmlns:a16="http://schemas.microsoft.com/office/drawing/2014/main" id="{27F89434-FD54-1319-097E-7600E06568C6}"/>
                  </a:ext>
                </a:extLst>
              </p:cNvPr>
              <p:cNvSpPr txBox="1"/>
              <p:nvPr/>
            </p:nvSpPr>
            <p:spPr>
              <a:xfrm>
                <a:off x="627886" y="2389281"/>
                <a:ext cx="1399287" cy="282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 rtl="0">
                  <a:defRPr/>
                </a:pPr>
                <a:r>
                  <a:rPr lang="pt-br" sz="1200">
                    <a:solidFill>
                      <a:prstClr val="black"/>
                    </a:solidFill>
                    <a:latin typeface="Calibri"/>
                  </a:rPr>
                  <a:t>12/15/2021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AAD1B69-0BF5-D183-5193-31A5B20D74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2532" y="2723253"/>
                <a:ext cx="6917919" cy="2245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AEAD2AC-5B6D-62D0-F7DD-F731D8384342}"/>
                  </a:ext>
                </a:extLst>
              </p:cNvPr>
              <p:cNvGrpSpPr/>
              <p:nvPr/>
            </p:nvGrpSpPr>
            <p:grpSpPr>
              <a:xfrm>
                <a:off x="1546820" y="2781379"/>
                <a:ext cx="1562223" cy="524758"/>
                <a:chOff x="1330902" y="3474737"/>
                <a:chExt cx="1562223" cy="524758"/>
              </a:xfrm>
            </p:grpSpPr>
            <p:sp>
              <p:nvSpPr>
                <p:cNvPr id="34" name="TextBox 31">
                  <a:extLst>
                    <a:ext uri="{FF2B5EF4-FFF2-40B4-BE49-F238E27FC236}">
                      <a16:creationId xmlns:a16="http://schemas.microsoft.com/office/drawing/2014/main" id="{1D8FEA91-9381-9FF4-7007-DB6AA15EDAF9}"/>
                    </a:ext>
                  </a:extLst>
                </p:cNvPr>
                <p:cNvSpPr txBox="1"/>
                <p:nvPr/>
              </p:nvSpPr>
              <p:spPr>
                <a:xfrm>
                  <a:off x="1330902" y="3717259"/>
                  <a:ext cx="1562223" cy="2822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85800" rtl="0">
                    <a:defRPr/>
                  </a:pPr>
                  <a:r>
                    <a:rPr lang="pt-br" sz="1200" dirty="0">
                      <a:solidFill>
                        <a:prstClr val="black"/>
                      </a:solidFill>
                      <a:latin typeface="Calibri"/>
                    </a:rPr>
                    <a:t>Apresentação </a:t>
                  </a:r>
                  <a:r>
                    <a:rPr lang="pt-br" sz="900" dirty="0">
                      <a:solidFill>
                        <a:prstClr val="black"/>
                      </a:solidFill>
                      <a:latin typeface="Calibri"/>
                    </a:rPr>
                    <a:t> </a:t>
                  </a:r>
                  <a:r>
                    <a:rPr lang="pt-br" sz="1200" dirty="0">
                      <a:solidFill>
                        <a:prstClr val="black"/>
                      </a:solidFill>
                      <a:latin typeface="Calibri"/>
                    </a:rPr>
                    <a:t>EFSB</a:t>
                  </a:r>
                  <a:r>
                    <a:rPr lang="pt-br" sz="1200" baseline="30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</a:p>
              </p:txBody>
            </p:sp>
            <p:sp>
              <p:nvSpPr>
                <p:cNvPr id="35" name="TextBox 32">
                  <a:extLst>
                    <a:ext uri="{FF2B5EF4-FFF2-40B4-BE49-F238E27FC236}">
                      <a16:creationId xmlns:a16="http://schemas.microsoft.com/office/drawing/2014/main" id="{7913C90D-283D-B327-3751-FDE942424B31}"/>
                    </a:ext>
                  </a:extLst>
                </p:cNvPr>
                <p:cNvSpPr txBox="1"/>
                <p:nvPr/>
              </p:nvSpPr>
              <p:spPr>
                <a:xfrm>
                  <a:off x="1407137" y="3474737"/>
                  <a:ext cx="1399286" cy="2822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85800" rtl="0">
                    <a:defRPr/>
                  </a:pPr>
                  <a:r>
                    <a:rPr lang="pt-br" sz="1200">
                      <a:solidFill>
                        <a:prstClr val="black"/>
                      </a:solidFill>
                      <a:latin typeface="Calibri"/>
                    </a:rPr>
                    <a:t>03/10/2022</a:t>
                  </a:r>
                </a:p>
              </p:txBody>
            </p:sp>
          </p:grp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7620E9E-E3AF-B449-E727-0A6F2706368E}"/>
                  </a:ext>
                </a:extLst>
              </p:cNvPr>
              <p:cNvCxnSpPr>
                <a:cxnSpLocks/>
                <a:stCxn id="53" idx="2"/>
              </p:cNvCxnSpPr>
              <p:nvPr/>
            </p:nvCxnSpPr>
            <p:spPr>
              <a:xfrm>
                <a:off x="3111394" y="2477538"/>
                <a:ext cx="0" cy="615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06EF229-843E-9466-27DA-721DD956CC50}"/>
                  </a:ext>
                </a:extLst>
              </p:cNvPr>
              <p:cNvGrpSpPr/>
              <p:nvPr/>
            </p:nvGrpSpPr>
            <p:grpSpPr>
              <a:xfrm>
                <a:off x="2542553" y="1942864"/>
                <a:ext cx="2034326" cy="1295715"/>
                <a:chOff x="3597382" y="1416879"/>
                <a:chExt cx="2034326" cy="1295715"/>
              </a:xfrm>
            </p:grpSpPr>
            <p:pic>
              <p:nvPicPr>
                <p:cNvPr id="31" name="Graphic 28" descr="Marker with solid fill">
                  <a:extLst>
                    <a:ext uri="{FF2B5EF4-FFF2-40B4-BE49-F238E27FC236}">
                      <a16:creationId xmlns:a16="http://schemas.microsoft.com/office/drawing/2014/main" id="{DD1838D6-D6BB-86ED-07AF-0F9273D83E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4340148" y="2255394"/>
                  <a:ext cx="457200" cy="457200"/>
                </a:xfrm>
                <a:prstGeom prst="rect">
                  <a:avLst/>
                </a:prstGeom>
              </p:spPr>
            </p:pic>
            <p:sp>
              <p:nvSpPr>
                <p:cNvPr id="32" name="TextBox 29">
                  <a:extLst>
                    <a:ext uri="{FF2B5EF4-FFF2-40B4-BE49-F238E27FC236}">
                      <a16:creationId xmlns:a16="http://schemas.microsoft.com/office/drawing/2014/main" id="{37384F3B-06DE-FA85-1E73-33741FA5ABAD}"/>
                    </a:ext>
                  </a:extLst>
                </p:cNvPr>
                <p:cNvSpPr txBox="1"/>
                <p:nvPr/>
              </p:nvSpPr>
              <p:spPr>
                <a:xfrm>
                  <a:off x="3597382" y="1416879"/>
                  <a:ext cx="2034326" cy="4703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85800" rtl="0">
                    <a:defRPr/>
                  </a:pPr>
                  <a:r>
                    <a:rPr lang="pt-br" sz="1200" dirty="0">
                      <a:solidFill>
                        <a:prstClr val="black"/>
                      </a:solidFill>
                      <a:latin typeface="Calibri"/>
                    </a:rPr>
                    <a:t>Audiência para comentários</a:t>
                  </a:r>
                  <a:r>
                    <a:rPr lang="pt-br" sz="900" dirty="0">
                      <a:solidFill>
                        <a:prstClr val="black"/>
                      </a:solidFill>
                      <a:latin typeface="Calibri"/>
                    </a:rPr>
                    <a:t> </a:t>
                  </a:r>
                  <a:r>
                    <a:rPr lang="pt-br" sz="1200" dirty="0">
                      <a:solidFill>
                        <a:prstClr val="black"/>
                      </a:solidFill>
                      <a:latin typeface="Calibri"/>
                    </a:rPr>
                    <a:t>do público</a:t>
                  </a:r>
                </a:p>
              </p:txBody>
            </p:sp>
            <p:sp>
              <p:nvSpPr>
                <p:cNvPr id="33" name="TextBox 30">
                  <a:extLst>
                    <a:ext uri="{FF2B5EF4-FFF2-40B4-BE49-F238E27FC236}">
                      <a16:creationId xmlns:a16="http://schemas.microsoft.com/office/drawing/2014/main" id="{C5B8264F-52CD-89A1-CA70-7E1E33B1D201}"/>
                    </a:ext>
                  </a:extLst>
                </p:cNvPr>
                <p:cNvSpPr txBox="1"/>
                <p:nvPr/>
              </p:nvSpPr>
              <p:spPr>
                <a:xfrm>
                  <a:off x="3894848" y="1889784"/>
                  <a:ext cx="1399287" cy="2822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85800" rtl="0">
                    <a:defRPr/>
                  </a:pPr>
                  <a:r>
                    <a:rPr lang="pt-br" sz="1200">
                      <a:solidFill>
                        <a:prstClr val="black"/>
                      </a:solidFill>
                      <a:latin typeface="Calibri"/>
                    </a:rPr>
                    <a:t>06/28/2022</a:t>
                  </a: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62676CD-888E-E951-60B3-6032BE32BD9E}"/>
                  </a:ext>
                </a:extLst>
              </p:cNvPr>
              <p:cNvGrpSpPr/>
              <p:nvPr/>
            </p:nvGrpSpPr>
            <p:grpSpPr>
              <a:xfrm>
                <a:off x="3778392" y="2287739"/>
                <a:ext cx="2341308" cy="1432279"/>
                <a:chOff x="5445122" y="1731068"/>
                <a:chExt cx="2341308" cy="1432279"/>
              </a:xfrm>
            </p:grpSpPr>
            <p:pic>
              <p:nvPicPr>
                <p:cNvPr id="28" name="Graphic 25" descr="Marker with solid fill">
                  <a:extLst>
                    <a:ext uri="{FF2B5EF4-FFF2-40B4-BE49-F238E27FC236}">
                      <a16:creationId xmlns:a16="http://schemas.microsoft.com/office/drawing/2014/main" id="{9E91AC40-07E8-1C21-F15E-FBDED6694E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8952" y="1731068"/>
                  <a:ext cx="457200" cy="457200"/>
                </a:xfrm>
                <a:prstGeom prst="rect">
                  <a:avLst/>
                </a:prstGeom>
              </p:spPr>
            </p:pic>
            <p:sp>
              <p:nvSpPr>
                <p:cNvPr id="29" name="TextBox 26">
                  <a:extLst>
                    <a:ext uri="{FF2B5EF4-FFF2-40B4-BE49-F238E27FC236}">
                      <a16:creationId xmlns:a16="http://schemas.microsoft.com/office/drawing/2014/main" id="{082FFBDE-CC5D-DC9F-C2DF-8B58EAAD605C}"/>
                    </a:ext>
                  </a:extLst>
                </p:cNvPr>
                <p:cNvSpPr txBox="1"/>
                <p:nvPr/>
              </p:nvSpPr>
              <p:spPr>
                <a:xfrm>
                  <a:off x="5445122" y="2486239"/>
                  <a:ext cx="2341308" cy="677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85800" rtl="0">
                    <a:defRPr/>
                  </a:pPr>
                  <a:r>
                    <a:rPr lang="pt-br" sz="1200" dirty="0">
                      <a:solidFill>
                        <a:prstClr val="black"/>
                      </a:solidFill>
                      <a:latin typeface="Calibri"/>
                    </a:rPr>
                    <a:t>EFSB</a:t>
                  </a:r>
                  <a:r>
                    <a:rPr lang="pt-br" sz="1200" baseline="30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  <a:r>
                    <a:rPr lang="pt-br" sz="1200" dirty="0">
                      <a:solidFill>
                        <a:prstClr val="black"/>
                      </a:solidFill>
                      <a:latin typeface="Calibri"/>
                    </a:rPr>
                    <a:t> solicita à </a:t>
                  </a:r>
                  <a:r>
                    <a:rPr lang="pt-br" sz="1200" dirty="0" err="1">
                      <a:solidFill>
                        <a:prstClr val="black"/>
                      </a:solidFill>
                      <a:latin typeface="Calibri"/>
                    </a:rPr>
                    <a:t>Eversource</a:t>
                  </a:r>
                  <a:r>
                    <a:rPr lang="pt-br" sz="1200" dirty="0">
                      <a:solidFill>
                        <a:prstClr val="black"/>
                      </a:solidFill>
                      <a:latin typeface="Calibri"/>
                    </a:rPr>
                    <a:t> que avalie uma rota híbrida de Kendall </a:t>
                  </a:r>
                  <a:r>
                    <a:rPr lang="pt-br" sz="1200" dirty="0" err="1">
                      <a:solidFill>
                        <a:prstClr val="black"/>
                      </a:solidFill>
                      <a:latin typeface="Calibri"/>
                    </a:rPr>
                    <a:t>Sq</a:t>
                  </a:r>
                  <a:r>
                    <a:rPr lang="pt-br" sz="1200" dirty="0">
                      <a:solidFill>
                        <a:prstClr val="black"/>
                      </a:solidFill>
                      <a:latin typeface="Calibri"/>
                    </a:rPr>
                    <a:t>. para </a:t>
                  </a:r>
                  <a:r>
                    <a:rPr lang="pt-br" sz="1200" dirty="0" err="1">
                      <a:solidFill>
                        <a:prstClr val="black"/>
                      </a:solidFill>
                      <a:latin typeface="Calibri"/>
                    </a:rPr>
                    <a:t>Somerville</a:t>
                  </a:r>
                  <a:endParaRPr lang="pt-br" sz="12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" name="TextBox 27">
                  <a:extLst>
                    <a:ext uri="{FF2B5EF4-FFF2-40B4-BE49-F238E27FC236}">
                      <a16:creationId xmlns:a16="http://schemas.microsoft.com/office/drawing/2014/main" id="{6BEAA32E-BA5A-D766-F82A-977057FCD34C}"/>
                    </a:ext>
                  </a:extLst>
                </p:cNvPr>
                <p:cNvSpPr txBox="1"/>
                <p:nvPr/>
              </p:nvSpPr>
              <p:spPr>
                <a:xfrm>
                  <a:off x="5779878" y="2259837"/>
                  <a:ext cx="1539215" cy="2822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85800" rtl="0">
                    <a:defRPr/>
                  </a:pPr>
                  <a:r>
                    <a:rPr lang="pt-br" sz="1200">
                      <a:solidFill>
                        <a:prstClr val="black"/>
                      </a:solidFill>
                      <a:latin typeface="Calibri"/>
                    </a:rPr>
                    <a:t>07/20/2022</a:t>
                  </a:r>
                </a:p>
              </p:txBody>
            </p:sp>
          </p:grpSp>
          <p:pic>
            <p:nvPicPr>
              <p:cNvPr id="25" name="Graphic 22" descr="Marker with solid fill">
                <a:extLst>
                  <a:ext uri="{FF2B5EF4-FFF2-40B4-BE49-F238E27FC236}">
                    <a16:creationId xmlns:a16="http://schemas.microsoft.com/office/drawing/2014/main" id="{5F813D7B-8703-7ABE-5E20-720BED5EBC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0800000">
                <a:off x="6119700" y="2764544"/>
                <a:ext cx="457200" cy="457200"/>
              </a:xfrm>
              <a:prstGeom prst="rect">
                <a:avLst/>
              </a:prstGeom>
            </p:spPr>
          </p:pic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9EEC805-167E-9A4C-9ABE-E864BEAAAC49}"/>
                  </a:ext>
                </a:extLst>
              </p:cNvPr>
              <p:cNvGrpSpPr/>
              <p:nvPr/>
            </p:nvGrpSpPr>
            <p:grpSpPr>
              <a:xfrm>
                <a:off x="1269241" y="1908341"/>
                <a:ext cx="6163648" cy="3069785"/>
                <a:chOff x="1449197" y="2601699"/>
                <a:chExt cx="6163648" cy="3069785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FD8EF252-7313-F8EC-C571-5BC136482DCF}"/>
                    </a:ext>
                  </a:extLst>
                </p:cNvPr>
                <p:cNvGrpSpPr/>
                <p:nvPr/>
              </p:nvGrpSpPr>
              <p:grpSpPr>
                <a:xfrm>
                  <a:off x="1449197" y="3092440"/>
                  <a:ext cx="5803502" cy="2579044"/>
                  <a:chOff x="-236832" y="1874120"/>
                  <a:chExt cx="5803502" cy="2579044"/>
                </a:xfrm>
              </p:grpSpPr>
              <p:pic>
                <p:nvPicPr>
                  <p:cNvPr id="22" name="Graphic 19" descr="Marker with solid fill">
                    <a:extLst>
                      <a:ext uri="{FF2B5EF4-FFF2-40B4-BE49-F238E27FC236}">
                        <a16:creationId xmlns:a16="http://schemas.microsoft.com/office/drawing/2014/main" id="{30C37208-1ACB-DBF8-BBC5-337C3CFE91F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36832" y="3875437"/>
                    <a:ext cx="577727" cy="577727"/>
                  </a:xfrm>
                  <a:prstGeom prst="rect">
                    <a:avLst/>
                  </a:prstGeom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</p:spPr>
              </p:pic>
              <p:sp>
                <p:nvSpPr>
                  <p:cNvPr id="24" name="TextBox 21">
                    <a:extLst>
                      <a:ext uri="{FF2B5EF4-FFF2-40B4-BE49-F238E27FC236}">
                        <a16:creationId xmlns:a16="http://schemas.microsoft.com/office/drawing/2014/main" id="{082F96C1-6218-5BF1-EE55-0400D761F6FA}"/>
                      </a:ext>
                    </a:extLst>
                  </p:cNvPr>
                  <p:cNvSpPr txBox="1"/>
                  <p:nvPr/>
                </p:nvSpPr>
                <p:spPr>
                  <a:xfrm>
                    <a:off x="4027456" y="1874120"/>
                    <a:ext cx="1539214" cy="2822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685800" rtl="0">
                      <a:defRPr/>
                    </a:pPr>
                    <a:r>
                      <a:rPr lang="pt-br" sz="1200">
                        <a:latin typeface="Calibri"/>
                      </a:rPr>
                      <a:t>11/10/2022</a:t>
                    </a:r>
                  </a:p>
                </p:txBody>
              </p:sp>
            </p:grpSp>
            <p:sp>
              <p:nvSpPr>
                <p:cNvPr id="21" name="TextBox 18">
                  <a:extLst>
                    <a:ext uri="{FF2B5EF4-FFF2-40B4-BE49-F238E27FC236}">
                      <a16:creationId xmlns:a16="http://schemas.microsoft.com/office/drawing/2014/main" id="{488D4888-B364-D6E8-3928-076BCC656EAC}"/>
                    </a:ext>
                  </a:extLst>
                </p:cNvPr>
                <p:cNvSpPr txBox="1"/>
                <p:nvPr/>
              </p:nvSpPr>
              <p:spPr>
                <a:xfrm>
                  <a:off x="5372128" y="2601699"/>
                  <a:ext cx="2240717" cy="4703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/>
                  <a:r>
                    <a:rPr lang="pt-br" sz="120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Audiência para comentários do público sobre rota híbrida</a:t>
                  </a:r>
                </a:p>
              </p:txBody>
            </p:sp>
          </p:grpSp>
          <p:sp>
            <p:nvSpPr>
              <p:cNvPr id="17" name="Arrow: Chevron 16">
                <a:extLst>
                  <a:ext uri="{FF2B5EF4-FFF2-40B4-BE49-F238E27FC236}">
                    <a16:creationId xmlns:a16="http://schemas.microsoft.com/office/drawing/2014/main" id="{AA49C064-B173-67BB-A563-475B25882F76}"/>
                  </a:ext>
                </a:extLst>
              </p:cNvPr>
              <p:cNvSpPr/>
              <p:nvPr/>
            </p:nvSpPr>
            <p:spPr>
              <a:xfrm>
                <a:off x="494880" y="2645052"/>
                <a:ext cx="301381" cy="16888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32D6F8F5-343B-07D6-7442-8544D062EC8F}"/>
                  </a:ext>
                </a:extLst>
              </p:cNvPr>
              <p:cNvSpPr/>
              <p:nvPr/>
            </p:nvSpPr>
            <p:spPr>
              <a:xfrm>
                <a:off x="7430217" y="2654800"/>
                <a:ext cx="290125" cy="149390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/>
                <a:endParaRPr lang="en-US" sz="1350">
                  <a:solidFill>
                    <a:schemeClr val="tx1"/>
                  </a:solidFill>
                </a:endParaRPr>
              </a:p>
            </p:txBody>
          </p:sp>
          <p:pic>
            <p:nvPicPr>
              <p:cNvPr id="19" name="Graphic 16" descr="Marker with solid fill">
                <a:extLst>
                  <a:ext uri="{FF2B5EF4-FFF2-40B4-BE49-F238E27FC236}">
                    <a16:creationId xmlns:a16="http://schemas.microsoft.com/office/drawing/2014/main" id="{23C43579-DB4C-8A9A-6C54-5F462664F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133491" y="2297637"/>
                <a:ext cx="457200" cy="457200"/>
              </a:xfrm>
              <a:prstGeom prst="rect">
                <a:avLst/>
              </a:prstGeom>
            </p:spPr>
          </p:pic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CAA5B0C-6EEE-3E02-00CF-F2FCFF8CFA9A}"/>
              </a:ext>
            </a:extLst>
          </p:cNvPr>
          <p:cNvGrpSpPr/>
          <p:nvPr/>
        </p:nvGrpSpPr>
        <p:grpSpPr>
          <a:xfrm>
            <a:off x="429214" y="5881421"/>
            <a:ext cx="7908451" cy="508937"/>
            <a:chOff x="39812" y="6478579"/>
            <a:chExt cx="7908451" cy="50893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F762F79-114E-B4DC-2D2C-FC5256D08DD2}"/>
                </a:ext>
              </a:extLst>
            </p:cNvPr>
            <p:cNvSpPr txBox="1"/>
            <p:nvPr/>
          </p:nvSpPr>
          <p:spPr>
            <a:xfrm>
              <a:off x="39812" y="6479685"/>
              <a:ext cx="333645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pt-br" sz="900" dirty="0">
                  <a:solidFill>
                    <a:prstClr val="black"/>
                  </a:solidFill>
                  <a:latin typeface="Calibri"/>
                </a:rPr>
                <a:t>1. Formulário de Notificação Ambiental da Lei de Política Ambiental de Massachusetts</a:t>
              </a:r>
            </a:p>
            <a:p>
              <a:pPr rtl="0"/>
              <a:r>
                <a:rPr lang="pt-br" sz="900" dirty="0">
                  <a:solidFill>
                    <a:prstClr val="black"/>
                  </a:solidFill>
                  <a:latin typeface="Calibri"/>
                </a:rPr>
                <a:t>2. Conselho de Localização de Serviços de Energia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0E20D59-C23F-9DD6-5FDF-9A97FF742610}"/>
                </a:ext>
              </a:extLst>
            </p:cNvPr>
            <p:cNvSpPr txBox="1"/>
            <p:nvPr/>
          </p:nvSpPr>
          <p:spPr>
            <a:xfrm>
              <a:off x="3734959" y="6478579"/>
              <a:ext cx="4213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pt-br" sz="900" dirty="0">
                  <a:solidFill>
                    <a:prstClr val="black"/>
                  </a:solidFill>
                  <a:latin typeface="Calibri"/>
                </a:rPr>
                <a:t>3. Sujeito a alterações e pendente do recebimento de todas as aprovações/permissões</a:t>
              </a:r>
            </a:p>
            <a:p>
              <a:pPr rtl="0"/>
              <a:r>
                <a:rPr lang="pt-br" sz="900" dirty="0">
                  <a:solidFill>
                    <a:prstClr val="black"/>
                  </a:solidFill>
                  <a:latin typeface="Calibri"/>
                </a:rPr>
                <a:t>4. Vários componentes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6BA9B28-4307-91C6-636C-28AC04E9C6AB}"/>
              </a:ext>
            </a:extLst>
          </p:cNvPr>
          <p:cNvCxnSpPr>
            <a:cxnSpLocks/>
          </p:cNvCxnSpPr>
          <p:nvPr/>
        </p:nvCxnSpPr>
        <p:spPr>
          <a:xfrm>
            <a:off x="429214" y="5691673"/>
            <a:ext cx="75671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68150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80487" y="102357"/>
            <a:ext cx="6969125" cy="846137"/>
          </a:xfrm>
        </p:spPr>
        <p:txBody>
          <a:bodyPr rtlCol="0"/>
          <a:lstStyle/>
          <a:p>
            <a:pPr rtl="0"/>
            <a:r>
              <a:rPr lang="pt-br" sz="2000" dirty="0">
                <a:latin typeface="Calibri"/>
                <a:ea typeface="MS PGothic"/>
                <a:cs typeface="Calibri"/>
              </a:rPr>
              <a:t>Atualização: Rota primária de Kendall Square para Union </a:t>
            </a:r>
            <a:r>
              <a:rPr lang="pt-br" sz="2000" dirty="0" err="1">
                <a:latin typeface="Calibri"/>
                <a:ea typeface="MS PGothic"/>
                <a:cs typeface="Calibri"/>
              </a:rPr>
              <a:t>Sq</a:t>
            </a:r>
            <a:r>
              <a:rPr lang="pt-br" sz="2000" dirty="0">
                <a:latin typeface="Calibri"/>
                <a:ea typeface="MS PGothic"/>
                <a:cs typeface="Calibri"/>
              </a:rPr>
              <a:t>.</a:t>
            </a:r>
            <a:br>
              <a:rPr lang="en-US" sz="1600" strike="sngStrik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600" b="0" i="1" dirty="0">
                <a:latin typeface="Calibri"/>
                <a:ea typeface="MS PGothic"/>
                <a:cs typeface="Calibri"/>
              </a:rPr>
              <a:t>A rota híbrida S15 segue a pista RR / Corredor Grand </a:t>
            </a:r>
            <a:r>
              <a:rPr lang="pt-br" sz="1600" b="0" i="1" dirty="0" err="1">
                <a:latin typeface="Calibri"/>
                <a:ea typeface="MS PGothic"/>
                <a:cs typeface="Calibri"/>
              </a:rPr>
              <a:t>Junction</a:t>
            </a:r>
            <a:r>
              <a:rPr lang="pt-br" sz="1600" b="0" i="1" dirty="0">
                <a:latin typeface="Calibri"/>
                <a:ea typeface="MS PGothic"/>
                <a:cs typeface="Calibri"/>
              </a:rPr>
              <a:t>, South Street</a:t>
            </a:r>
            <a:endParaRPr lang="en-US" sz="1600" b="0" i="1" strike="sngStrike" dirty="0">
              <a:solidFill>
                <a:schemeClr val="tx1"/>
              </a:solidFill>
              <a:highlight>
                <a:srgbClr val="FFFF00"/>
              </a:highlight>
              <a:latin typeface="Calibri"/>
              <a:ea typeface="MS PGothic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EBC99E-DDA2-7730-E65F-2E14279DA819}"/>
              </a:ext>
            </a:extLst>
          </p:cNvPr>
          <p:cNvSpPr txBox="1"/>
          <p:nvPr/>
        </p:nvSpPr>
        <p:spPr bwMode="auto">
          <a:xfrm>
            <a:off x="1529427" y="6073812"/>
            <a:ext cx="1418253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 rtlCol="0">
            <a:spAutoFit/>
          </a:bodyPr>
          <a:lstStyle/>
          <a:p>
            <a:pPr algn="ctr" rtl="0"/>
            <a:r>
              <a:rPr lang="pt-br" sz="1000" i="1"/>
              <a:t>Rota Principal S15 </a:t>
            </a:r>
          </a:p>
          <a:p>
            <a:pPr algn="ctr" rtl="0"/>
            <a:r>
              <a:rPr lang="pt-br" sz="1000" i="1"/>
              <a:t>(Linha Rosa)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E77BEB-D66A-6EE4-854A-5843833EEF17}"/>
              </a:ext>
            </a:extLst>
          </p:cNvPr>
          <p:cNvSpPr txBox="1"/>
          <p:nvPr/>
        </p:nvSpPr>
        <p:spPr bwMode="auto">
          <a:xfrm>
            <a:off x="5770828" y="4960629"/>
            <a:ext cx="1708269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 rtlCol="0">
            <a:spAutoFit/>
          </a:bodyPr>
          <a:lstStyle/>
          <a:p>
            <a:pPr algn="ctr" rtl="0"/>
            <a:r>
              <a:rPr lang="pt-br" sz="1000" dirty="0"/>
              <a:t>Detalhe de South Street </a:t>
            </a:r>
          </a:p>
        </p:txBody>
      </p:sp>
      <p:pic>
        <p:nvPicPr>
          <p:cNvPr id="3" name="Picture 2" descr="A map of a city&#10;&#10;Description automatically generated">
            <a:extLst>
              <a:ext uri="{FF2B5EF4-FFF2-40B4-BE49-F238E27FC236}">
                <a16:creationId xmlns:a16="http://schemas.microsoft.com/office/drawing/2014/main" id="{AD95D92F-BEC4-ADDA-BF88-E2F67BD8B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90" y="1094737"/>
            <a:ext cx="3372928" cy="4979075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F043F5-4D4C-03C2-251C-4A9D518117F4}"/>
              </a:ext>
            </a:extLst>
          </p:cNvPr>
          <p:cNvSpPr/>
          <p:nvPr/>
        </p:nvSpPr>
        <p:spPr>
          <a:xfrm>
            <a:off x="1180730" y="1597981"/>
            <a:ext cx="2272684" cy="2166151"/>
          </a:xfrm>
          <a:prstGeom prst="rect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6A1978-17B9-0601-5EDF-298DCAA68227}"/>
              </a:ext>
            </a:extLst>
          </p:cNvPr>
          <p:cNvCxnSpPr>
            <a:cxnSpLocks/>
          </p:cNvCxnSpPr>
          <p:nvPr/>
        </p:nvCxnSpPr>
        <p:spPr>
          <a:xfrm>
            <a:off x="3453414" y="3764132"/>
            <a:ext cx="1100244" cy="113388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1A2448-7278-D0DF-B7E3-19D12ACD9107}"/>
              </a:ext>
            </a:extLst>
          </p:cNvPr>
          <p:cNvCxnSpPr>
            <a:cxnSpLocks/>
          </p:cNvCxnSpPr>
          <p:nvPr/>
        </p:nvCxnSpPr>
        <p:spPr>
          <a:xfrm flipV="1">
            <a:off x="3453414" y="1257318"/>
            <a:ext cx="1100244" cy="34066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C834361-9439-8572-ECE1-D366B52D9618}"/>
              </a:ext>
            </a:extLst>
          </p:cNvPr>
          <p:cNvSpPr txBox="1"/>
          <p:nvPr/>
        </p:nvSpPr>
        <p:spPr bwMode="auto">
          <a:xfrm>
            <a:off x="4736745" y="5357735"/>
            <a:ext cx="3776436" cy="101565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5" rIns="91430" bIns="45715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A rota preferida original S-1A e a rota alternativa original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notificada</a:t>
            </a: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 S-11C foram introduzidas no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arquivo</a:t>
            </a: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 do EFSB em 10 de Março de 2022. 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pt-br" sz="1200" b="1" dirty="0">
                <a:latin typeface="Calibri" panose="020F0502020204030204" pitchFamily="34" charset="0"/>
                <a:cs typeface="Calibri" panose="020F0502020204030204" pitchFamily="34" charset="0"/>
              </a:rPr>
              <a:t>Nova rota principal S-15 proposta para Setembro de 2023. </a:t>
            </a:r>
          </a:p>
        </p:txBody>
      </p:sp>
      <p:pic>
        <p:nvPicPr>
          <p:cNvPr id="2" name="Picture 1" descr="A map of a city&#10;&#10;Description automatically generated">
            <a:extLst>
              <a:ext uri="{FF2B5EF4-FFF2-40B4-BE49-F238E27FC236}">
                <a16:creationId xmlns:a16="http://schemas.microsoft.com/office/drawing/2014/main" id="{FBE4D01D-A36A-B3AF-BD87-E87E5B9EA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658" y="1257318"/>
            <a:ext cx="3959523" cy="3640698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B4B306-D65C-4BE7-612A-63FF27D5814E}"/>
              </a:ext>
            </a:extLst>
          </p:cNvPr>
          <p:cNvSpPr txBox="1"/>
          <p:nvPr/>
        </p:nvSpPr>
        <p:spPr bwMode="auto">
          <a:xfrm rot="326828">
            <a:off x="1797057" y="2933584"/>
            <a:ext cx="544367" cy="61555"/>
          </a:xfrm>
          <a:prstGeom prst="rect">
            <a:avLst/>
          </a:prstGeom>
          <a:solidFill>
            <a:srgbClr val="FF40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br" sz="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Variação da rota S-15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AB3EB3-0ADF-469B-A457-177FDCDD76B0}"/>
              </a:ext>
            </a:extLst>
          </p:cNvPr>
          <p:cNvSpPr txBox="1"/>
          <p:nvPr/>
        </p:nvSpPr>
        <p:spPr bwMode="auto">
          <a:xfrm rot="388417">
            <a:off x="5942218" y="3261360"/>
            <a:ext cx="833161" cy="92333"/>
          </a:xfrm>
          <a:prstGeom prst="rect">
            <a:avLst/>
          </a:prstGeom>
          <a:solidFill>
            <a:srgbClr val="FF40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br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Variação da rota S-15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BF448D-FA8D-F609-15C6-88D2596AD47C}"/>
              </a:ext>
            </a:extLst>
          </p:cNvPr>
          <p:cNvSpPr txBox="1"/>
          <p:nvPr/>
        </p:nvSpPr>
        <p:spPr bwMode="auto">
          <a:xfrm>
            <a:off x="4616450" y="1387845"/>
            <a:ext cx="634214" cy="1231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pt-br" sz="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N.º 402</a:t>
            </a:r>
          </a:p>
          <a:p>
            <a:pPr algn="r" rtl="0"/>
            <a:r>
              <a:rPr lang="pt-br" sz="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Subestação de </a:t>
            </a:r>
            <a:r>
              <a:rPr lang="pt-br" sz="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Somerville</a:t>
            </a:r>
            <a:endParaRPr lang="pt-br" sz="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6C16CC-355E-11ED-9BB8-7A3A4687C307}"/>
              </a:ext>
            </a:extLst>
          </p:cNvPr>
          <p:cNvSpPr txBox="1"/>
          <p:nvPr/>
        </p:nvSpPr>
        <p:spPr bwMode="auto">
          <a:xfrm>
            <a:off x="796925" y="1779897"/>
            <a:ext cx="513428" cy="923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pt-br" sz="3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N.º 402</a:t>
            </a:r>
          </a:p>
          <a:p>
            <a:pPr algn="r" rtl="0"/>
            <a:r>
              <a:rPr lang="pt-br" sz="3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Subestação de Somerville</a:t>
            </a:r>
          </a:p>
        </p:txBody>
      </p:sp>
    </p:spTree>
    <p:extLst>
      <p:ext uri="{BB962C8B-B14F-4D97-AF65-F5344CB8AC3E}">
        <p14:creationId xmlns:p14="http://schemas.microsoft.com/office/powerpoint/2010/main" val="284808685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485E6B7-4073-AF66-E2E6-4569B7AF0E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03" y="900504"/>
            <a:ext cx="5033096" cy="282037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32659D-2E0A-15C2-24E4-11D276A1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56" y="164218"/>
            <a:ext cx="6629400" cy="609600"/>
          </a:xfrm>
        </p:spPr>
        <p:txBody>
          <a:bodyPr rtlCol="0"/>
          <a:lstStyle/>
          <a:p>
            <a:pPr rtl="0"/>
            <a:r>
              <a:rPr lang="pt-br" sz="2300">
                <a:latin typeface="Calibri"/>
                <a:ea typeface="MS PGothic"/>
              </a:rPr>
              <a:t>Atualização de Boston Properties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445B98-653C-3282-50C2-57C1CD4336A3}"/>
              </a:ext>
            </a:extLst>
          </p:cNvPr>
          <p:cNvSpPr txBox="1"/>
          <p:nvPr/>
        </p:nvSpPr>
        <p:spPr bwMode="auto">
          <a:xfrm>
            <a:off x="491252" y="844765"/>
            <a:ext cx="1827405" cy="523219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5" rIns="91430" bIns="45715" rtlCol="0" anchor="t">
            <a:spAutoFit/>
          </a:bodyPr>
          <a:lstStyle/>
          <a:p>
            <a:pPr marL="171450" indent="-171450" rtl="0">
              <a:buFont typeface="Wingdings" panose="05000000000000000000" pitchFamily="2" charset="2"/>
              <a:buChar char="§"/>
            </a:pPr>
            <a:r>
              <a:rPr lang="pt-br" sz="1600" dirty="0">
                <a:latin typeface="Calibri"/>
                <a:ea typeface="Calibri" panose="020F0502020204030204" pitchFamily="34" charset="0"/>
                <a:cs typeface="Calibri"/>
              </a:rPr>
              <a:t>Março de 2023, Concluída a demolição da Blue Garage.</a:t>
            </a:r>
            <a:endParaRPr lang="en-US" dirty="0"/>
          </a:p>
          <a:p>
            <a:pPr marL="171450" indent="-171450" rtl="0"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rtl="0"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171450" indent="-171450" rtl="0">
              <a:buFont typeface="Wingdings" panose="05000000000000000000" pitchFamily="2" charset="2"/>
              <a:buChar char="§"/>
            </a:pPr>
            <a:r>
              <a:rPr lang="pt-br" sz="1600" dirty="0">
                <a:latin typeface="Calibri"/>
                <a:ea typeface="Calibri" panose="020F0502020204030204" pitchFamily="34" charset="0"/>
                <a:cs typeface="Calibri"/>
              </a:rPr>
              <a:t>2023 - 2027        </a:t>
            </a:r>
          </a:p>
          <a:p>
            <a:pPr rtl="0"/>
            <a:r>
              <a:rPr lang="pt-br" sz="1600" dirty="0">
                <a:latin typeface="Calibri"/>
                <a:ea typeface="Calibri" panose="020F0502020204030204" pitchFamily="34" charset="0"/>
                <a:cs typeface="Calibri"/>
              </a:rPr>
              <a:t>Atividades de trabalho no local e construção da 121 Broadway e 290 </a:t>
            </a:r>
            <a:r>
              <a:rPr lang="pt-br" sz="1600" dirty="0" err="1">
                <a:latin typeface="Calibri"/>
                <a:ea typeface="Calibri" panose="020F0502020204030204" pitchFamily="34" charset="0"/>
                <a:cs typeface="Calibri"/>
              </a:rPr>
              <a:t>Binney</a:t>
            </a:r>
            <a:r>
              <a:rPr lang="pt-br" sz="1600" dirty="0">
                <a:latin typeface="Calibri"/>
                <a:ea typeface="Calibri" panose="020F0502020204030204" pitchFamily="34" charset="0"/>
                <a:cs typeface="Calibri"/>
              </a:rPr>
              <a:t> Street.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171450" indent="-171450" rtl="0">
              <a:buFont typeface="Wingdings" panose="05000000000000000000" pitchFamily="2" charset="2"/>
              <a:buChar char="§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171450" indent="-171450" rtl="0">
              <a:buFont typeface="Wingdings" panose="05000000000000000000" pitchFamily="2" charset="2"/>
              <a:buChar char="§"/>
            </a:pPr>
            <a:r>
              <a:rPr lang="pt-br" sz="1600" dirty="0">
                <a:latin typeface="Calibri"/>
                <a:ea typeface="Calibri" panose="020F0502020204030204" pitchFamily="34" charset="0"/>
                <a:cs typeface="Calibri"/>
              </a:rPr>
              <a:t>~2025-2028* Construção de subestações e instalação de equipamentos pela </a:t>
            </a:r>
            <a:r>
              <a:rPr lang="pt-br" sz="1600" dirty="0" err="1">
                <a:latin typeface="Calibri"/>
                <a:ea typeface="Calibri" panose="020F0502020204030204" pitchFamily="34" charset="0"/>
                <a:cs typeface="Calibri"/>
              </a:rPr>
              <a:t>Eversource</a:t>
            </a:r>
            <a:r>
              <a:rPr lang="pt-br" sz="1600" dirty="0">
                <a:latin typeface="Calibri"/>
                <a:ea typeface="Calibri" panose="020F0502020204030204" pitchFamily="34" charset="0"/>
                <a:cs typeface="Calibri"/>
              </a:rPr>
              <a:t>.</a:t>
            </a:r>
            <a:endParaRPr lang="en-US" dirty="0">
              <a:latin typeface="Franklin Gothic Book"/>
              <a:ea typeface="Calibri" panose="020F0502020204030204" pitchFamily="34" charset="0"/>
              <a:cs typeface="Calibri"/>
            </a:endParaRPr>
          </a:p>
          <a:p>
            <a:pPr rtl="0"/>
            <a:r>
              <a:rPr lang="pt-br" sz="1600" dirty="0">
                <a:latin typeface="Calibri"/>
                <a:ea typeface="Calibri" panose="020F0502020204030204" pitchFamily="34" charset="0"/>
                <a:cs typeface="Calibri"/>
              </a:rPr>
              <a:t>  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A328A0-7943-5A40-7617-6C8F296708FE}"/>
              </a:ext>
            </a:extLst>
          </p:cNvPr>
          <p:cNvSpPr txBox="1"/>
          <p:nvPr/>
        </p:nvSpPr>
        <p:spPr bwMode="auto">
          <a:xfrm>
            <a:off x="611979" y="6269944"/>
            <a:ext cx="1566434" cy="25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rtlCol="0">
            <a:spAutoFit/>
          </a:bodyPr>
          <a:lstStyle/>
          <a:p>
            <a:pPr algn="l" rtl="0"/>
            <a:r>
              <a:rPr lang="pt-br" sz="1050" i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Pendendo Aprovação do EFSB </a:t>
            </a:r>
          </a:p>
        </p:txBody>
      </p:sp>
      <p:pic>
        <p:nvPicPr>
          <p:cNvPr id="1028" name="Picture 4" descr="office buildings in Cambridge, Ma">
            <a:extLst>
              <a:ext uri="{FF2B5EF4-FFF2-40B4-BE49-F238E27FC236}">
                <a16:creationId xmlns:a16="http://schemas.microsoft.com/office/drawing/2014/main" id="{ECD4764B-12A4-7BB0-BFAB-F7DB8FB24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04" y="3266128"/>
            <a:ext cx="2121875" cy="285827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7B8557-487C-43F5-CA5C-1A82871D1BB3}"/>
              </a:ext>
            </a:extLst>
          </p:cNvPr>
          <p:cNvSpPr txBox="1"/>
          <p:nvPr/>
        </p:nvSpPr>
        <p:spPr bwMode="auto">
          <a:xfrm>
            <a:off x="3135506" y="3720881"/>
            <a:ext cx="2121875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 rtlCol="0">
            <a:spAutoFit/>
          </a:bodyPr>
          <a:lstStyle/>
          <a:p>
            <a:pPr algn="l" rtl="0"/>
            <a:r>
              <a:rPr lang="pt-br" sz="1000" i="1" dirty="0"/>
              <a:t>Foto do progresso do local, Setembro de 2023 (cortesia BXP)</a:t>
            </a:r>
          </a:p>
        </p:txBody>
      </p:sp>
      <p:pic>
        <p:nvPicPr>
          <p:cNvPr id="1030" name="Picture 6" descr="open space concept renderings">
            <a:extLst>
              <a:ext uri="{FF2B5EF4-FFF2-40B4-BE49-F238E27FC236}">
                <a16:creationId xmlns:a16="http://schemas.microsoft.com/office/drawing/2014/main" id="{B137310B-D0EC-FEDC-7045-DD64254DEF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8" b="6879"/>
          <a:stretch/>
        </p:blipFill>
        <p:spPr bwMode="auto">
          <a:xfrm>
            <a:off x="3657845" y="4230207"/>
            <a:ext cx="2760459" cy="177281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EC12B6-E7B8-B544-8CC1-C7E20BCB03A8}"/>
              </a:ext>
            </a:extLst>
          </p:cNvPr>
          <p:cNvSpPr txBox="1"/>
          <p:nvPr/>
        </p:nvSpPr>
        <p:spPr bwMode="auto">
          <a:xfrm>
            <a:off x="4196443" y="6144486"/>
            <a:ext cx="3831855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 rtlCol="0">
            <a:spAutoFit/>
          </a:bodyPr>
          <a:lstStyle/>
          <a:p>
            <a:pPr algn="l" rtl="0"/>
            <a:r>
              <a:rPr lang="pt-br" sz="1000" i="1" dirty="0"/>
              <a:t>Representações conceituais de praças e edifícios (Cortesia BXP)</a:t>
            </a:r>
          </a:p>
        </p:txBody>
      </p:sp>
    </p:spTree>
    <p:extLst>
      <p:ext uri="{BB962C8B-B14F-4D97-AF65-F5344CB8AC3E}">
        <p14:creationId xmlns:p14="http://schemas.microsoft.com/office/powerpoint/2010/main" val="58327685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2659D-2E0A-15C2-24E4-11D276A1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6629400" cy="609600"/>
          </a:xfrm>
        </p:spPr>
        <p:txBody>
          <a:bodyPr wrap="square" rtlCol="0" anchor="ctr">
            <a:normAutofit fontScale="90000"/>
          </a:bodyPr>
          <a:lstStyle/>
          <a:p>
            <a:pPr rtl="0">
              <a:lnSpc>
                <a:spcPct val="90000"/>
              </a:lnSpc>
            </a:pPr>
            <a:r>
              <a:rPr lang="pt-br" sz="2300">
                <a:latin typeface="Calibri"/>
                <a:ea typeface="MS PGothic"/>
                <a:cs typeface="Arial"/>
              </a:rPr>
              <a:t>História 135 Fulkerson</a:t>
            </a:r>
            <a:r>
              <a:rPr lang="pt-br" sz="2300">
                <a:latin typeface="Calibri"/>
                <a:ea typeface="MS PGothic"/>
              </a:rPr>
              <a:t> </a:t>
            </a:r>
            <a:br>
              <a:rPr lang="en-US" sz="1600">
                <a:latin typeface="Calibri"/>
              </a:rPr>
            </a:br>
            <a:r>
              <a:rPr lang="pt-br" sz="2000" b="0" i="1">
                <a:latin typeface="Calibri"/>
                <a:ea typeface="MS PGothic"/>
              </a:rPr>
              <a:t>Compromissos Assumidos, Compromissos Cumpridos </a:t>
            </a:r>
            <a:endParaRPr lang="en-US" sz="2000" b="0" i="1">
              <a:latin typeface="Calibri"/>
            </a:endParaRPr>
          </a:p>
        </p:txBody>
      </p:sp>
      <p:pic>
        <p:nvPicPr>
          <p:cNvPr id="3" name="Picture 2" descr="An aerial view of a city&#10;&#10;Description automatically generated">
            <a:extLst>
              <a:ext uri="{FF2B5EF4-FFF2-40B4-BE49-F238E27FC236}">
                <a16:creationId xmlns:a16="http://schemas.microsoft.com/office/drawing/2014/main" id="{28D473F1-80FE-03F9-3939-B599A848B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70" r="7758" b="-600"/>
          <a:stretch/>
        </p:blipFill>
        <p:spPr>
          <a:xfrm>
            <a:off x="4707138" y="2481244"/>
            <a:ext cx="4025087" cy="34408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9AD38D-F6ED-1A99-39FE-633889766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327" y="962401"/>
            <a:ext cx="7971216" cy="1342814"/>
          </a:xfrm>
        </p:spPr>
        <p:txBody>
          <a:bodyPr vert="horz" wrap="square" lIns="141074" tIns="70537" rIns="141074" bIns="70537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3210" indent="-283210" rtl="0">
              <a:lnSpc>
                <a:spcPct val="90000"/>
              </a:lnSpc>
            </a:pPr>
            <a:r>
              <a:rPr lang="pt-br" sz="1600" b="1" dirty="0">
                <a:latin typeface="Calibri"/>
                <a:ea typeface="MS PGothic"/>
              </a:rPr>
              <a:t>2020 – </a:t>
            </a:r>
            <a:r>
              <a:rPr lang="pt-br" sz="1600" dirty="0">
                <a:latin typeface="Calibri"/>
                <a:ea typeface="MS PGothic"/>
              </a:rPr>
              <a:t>A cidade de Cambridge, a </a:t>
            </a:r>
            <a:r>
              <a:rPr lang="pt-br" sz="1600" dirty="0" err="1">
                <a:latin typeface="Calibri"/>
                <a:ea typeface="MS PGothic"/>
              </a:rPr>
              <a:t>Eversource</a:t>
            </a:r>
            <a:r>
              <a:rPr lang="pt-br" sz="1600" dirty="0">
                <a:latin typeface="Calibri"/>
                <a:ea typeface="MS PGothic"/>
              </a:rPr>
              <a:t>, a Boston </a:t>
            </a:r>
            <a:r>
              <a:rPr lang="pt-br" sz="1600" dirty="0" err="1">
                <a:latin typeface="Calibri"/>
                <a:ea typeface="MS PGothic"/>
              </a:rPr>
              <a:t>Properties</a:t>
            </a:r>
            <a:r>
              <a:rPr lang="pt-br" sz="1600" dirty="0">
                <a:latin typeface="Calibri"/>
                <a:ea typeface="MS PGothic"/>
              </a:rPr>
              <a:t> e Alexandria </a:t>
            </a:r>
            <a:r>
              <a:rPr lang="pt-br" sz="1600" dirty="0" err="1">
                <a:latin typeface="Calibri"/>
                <a:ea typeface="MS PGothic"/>
              </a:rPr>
              <a:t>Properties</a:t>
            </a:r>
            <a:r>
              <a:rPr lang="pt-br" sz="1600" dirty="0">
                <a:latin typeface="Calibri"/>
                <a:ea typeface="MS PGothic"/>
              </a:rPr>
              <a:t> chegaram a um acordo que resultou na realocação da subestação proposta do bairro de East Cambridge para o distrito Kendall Square MXD. </a:t>
            </a:r>
            <a:endParaRPr lang="en-US" sz="1600" dirty="0">
              <a:latin typeface="Calibri"/>
            </a:endParaRPr>
          </a:p>
          <a:p>
            <a:pPr marL="283210" indent="-283210" rtl="0">
              <a:lnSpc>
                <a:spcPct val="90000"/>
              </a:lnSpc>
            </a:pPr>
            <a:r>
              <a:rPr lang="pt-br" sz="1600" dirty="0">
                <a:latin typeface="Calibri"/>
                <a:ea typeface="MS PGothic"/>
              </a:rPr>
              <a:t>Como parte do Zoneamento de Grand </a:t>
            </a:r>
            <a:r>
              <a:rPr lang="pt-br" sz="1600" dirty="0" err="1">
                <a:latin typeface="Calibri"/>
                <a:ea typeface="MS PGothic"/>
              </a:rPr>
              <a:t>Junction</a:t>
            </a:r>
            <a:r>
              <a:rPr lang="pt-br" sz="1600" dirty="0">
                <a:latin typeface="Calibri"/>
                <a:ea typeface="MS PGothic"/>
              </a:rPr>
              <a:t>, a Alexandria se comprometeu a comprar o terreno da </a:t>
            </a:r>
            <a:r>
              <a:rPr lang="pt-br" sz="1600" dirty="0" err="1">
                <a:latin typeface="Calibri"/>
                <a:ea typeface="MS PGothic"/>
              </a:rPr>
              <a:t>Eversource</a:t>
            </a:r>
            <a:r>
              <a:rPr lang="pt-br" sz="1600" dirty="0">
                <a:latin typeface="Calibri"/>
                <a:ea typeface="MS PGothic"/>
              </a:rPr>
              <a:t> e transferi-lo para a cidade para uso público.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F421BA57-B98C-85E4-55A3-C218DFD515CD}"/>
              </a:ext>
            </a:extLst>
          </p:cNvPr>
          <p:cNvSpPr txBox="1">
            <a:spLocks/>
          </p:cNvSpPr>
          <p:nvPr/>
        </p:nvSpPr>
        <p:spPr bwMode="auto">
          <a:xfrm>
            <a:off x="454327" y="2326582"/>
            <a:ext cx="4025087" cy="399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141074" tIns="70537" rIns="141074" bIns="70537" numCol="1" rtlCol="0" anchor="t" anchorCtr="0" compatLnSpc="1">
            <a:prstTxWarp prst="textNoShape">
              <a:avLst/>
            </a:prstTxWarp>
            <a:noAutofit/>
          </a:bodyPr>
          <a:lstStyle>
            <a:lvl1pPr marL="283412" indent="-283412" algn="l" rtl="0" eaLnBrk="1" fontAlgn="base" hangingPunct="1">
              <a:spcBef>
                <a:spcPct val="0"/>
              </a:spcBef>
              <a:spcAft>
                <a:spcPct val="55000"/>
              </a:spcAft>
              <a:buClr>
                <a:srgbClr val="007BC3"/>
              </a:buClr>
              <a:buFont typeface="Wingdings" pitchFamily="2" charset="2"/>
              <a:buChar char="§"/>
              <a:defRPr sz="2303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1pPr>
            <a:lvl2pPr marL="614060" indent="-236177" algn="l" rtl="0" eaLnBrk="1" fontAlgn="base" hangingPunct="1">
              <a:spcBef>
                <a:spcPct val="0"/>
              </a:spcBef>
              <a:spcAft>
                <a:spcPct val="55000"/>
              </a:spcAft>
              <a:buClr>
                <a:srgbClr val="007BC3"/>
              </a:buClr>
              <a:buFont typeface="Arial" charset="0"/>
              <a:buChar char="–"/>
              <a:defRPr sz="1982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944708" indent="-188942" algn="l" rtl="0" eaLnBrk="1" fontAlgn="base" hangingPunct="1">
              <a:spcBef>
                <a:spcPct val="0"/>
              </a:spcBef>
              <a:spcAft>
                <a:spcPct val="55000"/>
              </a:spcAft>
              <a:buClr>
                <a:srgbClr val="007BC3"/>
              </a:buClr>
              <a:buFont typeface="Wingdings" pitchFamily="2" charset="2"/>
              <a:buChar char="§"/>
              <a:defRPr sz="166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322592" indent="-188942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700475" indent="-18894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078359" indent="-18894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456242" indent="-18894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</a:defRPr>
            </a:lvl7pPr>
            <a:lvl8pPr marL="2834125" indent="-18894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212009" indent="-18894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3210" indent="-283210" rtl="0">
              <a:lnSpc>
                <a:spcPct val="90000"/>
              </a:lnSpc>
            </a:pPr>
            <a:r>
              <a:rPr lang="pt-br" sz="1600" b="1" kern="0" dirty="0">
                <a:latin typeface="Calibri"/>
                <a:ea typeface="MS PGothic"/>
              </a:rPr>
              <a:t>~ 2024*</a:t>
            </a:r>
            <a:r>
              <a:rPr lang="pt-br" sz="1600" kern="0" dirty="0">
                <a:latin typeface="Calibri"/>
                <a:ea typeface="MS PGothic"/>
              </a:rPr>
              <a:t> – No 3º trimestre a Cidade prevê a compra da 135 </a:t>
            </a:r>
            <a:r>
              <a:rPr lang="pt-br" sz="1600" kern="0" dirty="0" err="1">
                <a:latin typeface="Calibri"/>
                <a:ea typeface="MS PGothic"/>
              </a:rPr>
              <a:t>Fulkerson</a:t>
            </a:r>
            <a:r>
              <a:rPr lang="pt-br" sz="1600" kern="0" dirty="0">
                <a:latin typeface="Calibri"/>
                <a:ea typeface="MS PGothic"/>
              </a:rPr>
              <a:t> Street da </a:t>
            </a:r>
            <a:r>
              <a:rPr lang="pt-br" sz="1600" kern="0" dirty="0" err="1">
                <a:latin typeface="Calibri"/>
                <a:ea typeface="MS PGothic"/>
              </a:rPr>
              <a:t>Eversource</a:t>
            </a:r>
            <a:r>
              <a:rPr lang="pt-br" sz="1600" kern="0" dirty="0">
                <a:latin typeface="Calibri"/>
                <a:ea typeface="MS PGothic"/>
              </a:rPr>
              <a:t> com US$ 12.929.000 de Alexandria colocados em depósito. Não será necessária nenhuma apropriação de fundos municipais. </a:t>
            </a:r>
            <a:endParaRPr lang="en-US" sz="1600" kern="0" dirty="0">
              <a:latin typeface="Calibri"/>
            </a:endParaRPr>
          </a:p>
          <a:p>
            <a:pPr marL="283210" indent="-283210" rtl="0">
              <a:lnSpc>
                <a:spcPct val="90000"/>
              </a:lnSpc>
            </a:pPr>
            <a:r>
              <a:rPr lang="pt-br" sz="1600" b="1" kern="0" dirty="0">
                <a:latin typeface="Calibri"/>
                <a:ea typeface="MS PGothic"/>
              </a:rPr>
              <a:t>~ 2024-2030*</a:t>
            </a:r>
            <a:r>
              <a:rPr lang="pt-br" sz="1600" kern="0" dirty="0">
                <a:latin typeface="Calibri"/>
                <a:ea typeface="MS PGothic"/>
              </a:rPr>
              <a:t> -A </a:t>
            </a:r>
            <a:r>
              <a:rPr lang="pt-br" sz="1600" kern="0" dirty="0" err="1">
                <a:latin typeface="Calibri"/>
                <a:ea typeface="MS PGothic"/>
              </a:rPr>
              <a:t>Eversource</a:t>
            </a:r>
            <a:r>
              <a:rPr lang="pt-br" sz="1600" kern="0" dirty="0">
                <a:latin typeface="Calibri"/>
                <a:ea typeface="MS PGothic"/>
              </a:rPr>
              <a:t> prevê o uso do lote 135 </a:t>
            </a:r>
            <a:r>
              <a:rPr lang="pt-br" sz="1600" kern="0" dirty="0" err="1">
                <a:latin typeface="Calibri"/>
                <a:ea typeface="MS PGothic"/>
              </a:rPr>
              <a:t>Fulkerson</a:t>
            </a:r>
            <a:r>
              <a:rPr lang="pt-br" sz="1600" kern="0" dirty="0">
                <a:latin typeface="Calibri"/>
                <a:ea typeface="MS PGothic"/>
              </a:rPr>
              <a:t> St</a:t>
            </a:r>
            <a:r>
              <a:rPr lang="pt-BR" sz="1600" kern="0" dirty="0">
                <a:latin typeface="Calibri"/>
                <a:ea typeface="MS PGothic"/>
              </a:rPr>
              <a:t>.</a:t>
            </a:r>
            <a:r>
              <a:rPr lang="pt-br" sz="1600" kern="0" dirty="0">
                <a:latin typeface="Calibri"/>
                <a:ea typeface="MS PGothic"/>
              </a:rPr>
              <a:t> para apoiar a construção da subestação e das linhas de transmissão. </a:t>
            </a:r>
            <a:endParaRPr lang="en-US" sz="1600" kern="0" dirty="0">
              <a:latin typeface="Calibri"/>
            </a:endParaRPr>
          </a:p>
          <a:p>
            <a:pPr marL="283210" indent="-283210" rtl="0">
              <a:lnSpc>
                <a:spcPct val="90000"/>
              </a:lnSpc>
            </a:pPr>
            <a:r>
              <a:rPr lang="pt-br" sz="1600" b="1" kern="0" dirty="0">
                <a:latin typeface="Calibri"/>
                <a:ea typeface="MS PGothic"/>
              </a:rPr>
              <a:t>~ 2029* </a:t>
            </a:r>
            <a:r>
              <a:rPr lang="pt-br" sz="1600" kern="0" dirty="0">
                <a:latin typeface="Calibri"/>
                <a:ea typeface="MS PGothic"/>
              </a:rPr>
              <a:t>- </a:t>
            </a:r>
            <a:r>
              <a:rPr lang="pt-br" sz="1600" kern="0" dirty="0">
                <a:latin typeface="Calibri"/>
                <a:ea typeface="MS PGothic"/>
                <a:cs typeface="Calibri"/>
              </a:rPr>
              <a:t>A equipe municipal iniciará um processo comunitário para determinar o uso público específico do lote.</a:t>
            </a:r>
            <a:endParaRPr lang="en-US" sz="1600" kern="0" dirty="0">
              <a:latin typeface="Calibri"/>
              <a:cs typeface="Calibri"/>
            </a:endParaRPr>
          </a:p>
          <a:p>
            <a:pPr marL="283210" indent="-283210" rtl="0">
              <a:lnSpc>
                <a:spcPct val="90000"/>
              </a:lnSpc>
            </a:pPr>
            <a:r>
              <a:rPr lang="pt-br" sz="1600" b="1" kern="0" dirty="0">
                <a:latin typeface="Calibri"/>
                <a:ea typeface="MS PGothic"/>
              </a:rPr>
              <a:t>~ 2030*</a:t>
            </a:r>
            <a:r>
              <a:rPr lang="pt-br" sz="1600" kern="0" dirty="0">
                <a:latin typeface="Calibri"/>
                <a:ea typeface="MS PGothic"/>
              </a:rPr>
              <a:t> –Após a conclusão do GCEP, o lote estará disponível para uso público da cidade. </a:t>
            </a:r>
            <a:endParaRPr lang="en-US" sz="1600" kern="0" dirty="0">
              <a:latin typeface="Calibri"/>
            </a:endParaRPr>
          </a:p>
          <a:p>
            <a:pPr marL="283210" indent="-283210" rtl="0">
              <a:lnSpc>
                <a:spcPct val="90000"/>
              </a:lnSpc>
            </a:pPr>
            <a:endParaRPr lang="en-US" sz="1600" kern="0" dirty="0">
              <a:latin typeface="Calibri"/>
              <a:ea typeface="MS PGothic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53863E-1716-9D2D-195D-CB7CDD75ADBC}"/>
              </a:ext>
            </a:extLst>
          </p:cNvPr>
          <p:cNvSpPr txBox="1"/>
          <p:nvPr/>
        </p:nvSpPr>
        <p:spPr bwMode="auto">
          <a:xfrm>
            <a:off x="564192" y="6299649"/>
            <a:ext cx="4456844" cy="27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 rtlCol="0" anchor="t">
            <a:spAutoFit/>
          </a:bodyPr>
          <a:lstStyle/>
          <a:p>
            <a:pPr rtl="0"/>
            <a:r>
              <a:rPr lang="pt-br" sz="1200" i="1" dirty="0">
                <a:solidFill>
                  <a:srgbClr val="FF0000"/>
                </a:solidFill>
                <a:latin typeface="Calibri"/>
                <a:ea typeface="Calibri" panose="020F0502020204030204" pitchFamily="34" charset="0"/>
                <a:cs typeface="Calibri"/>
              </a:rPr>
              <a:t>* </a:t>
            </a:r>
            <a:r>
              <a:rPr lang="pt-br" sz="1000" i="1" dirty="0">
                <a:solidFill>
                  <a:srgbClr val="FF0000"/>
                </a:solidFill>
                <a:latin typeface="Calibri"/>
                <a:ea typeface="Calibri" panose="020F0502020204030204" pitchFamily="34" charset="0"/>
                <a:cs typeface="Calibri"/>
              </a:rPr>
              <a:t>Pressupõe Aprovação do Projeto EFSB. Datas estimadas e sujeitas a alterações </a:t>
            </a:r>
            <a:endParaRPr lang="en-US" sz="1200" i="1" dirty="0">
              <a:solidFill>
                <a:srgbClr val="FF0000"/>
              </a:solidFill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3976F9-58F4-4234-B7C2-85C189DF841E}"/>
              </a:ext>
            </a:extLst>
          </p:cNvPr>
          <p:cNvSpPr txBox="1"/>
          <p:nvPr/>
        </p:nvSpPr>
        <p:spPr bwMode="auto">
          <a:xfrm>
            <a:off x="5404349" y="5922090"/>
            <a:ext cx="26306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pt-br" sz="1000" i="1">
                <a:solidFill>
                  <a:srgbClr val="0070C0"/>
                </a:solidFill>
              </a:rPr>
              <a:t>Vista Aérea do lote 135 Fulkerson Street</a:t>
            </a:r>
          </a:p>
        </p:txBody>
      </p:sp>
    </p:spTree>
    <p:extLst>
      <p:ext uri="{BB962C8B-B14F-4D97-AF65-F5344CB8AC3E}">
        <p14:creationId xmlns:p14="http://schemas.microsoft.com/office/powerpoint/2010/main" val="421602903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uple of white trucks parked&#10;&#10;Description automatically generated">
            <a:extLst>
              <a:ext uri="{FF2B5EF4-FFF2-40B4-BE49-F238E27FC236}">
                <a16:creationId xmlns:a16="http://schemas.microsoft.com/office/drawing/2014/main" id="{32D5888A-4581-C451-1643-15D86E3C6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510" y="3937715"/>
            <a:ext cx="2743200" cy="122191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1FB0545-3D5F-B666-7245-6955A4CF8656}"/>
              </a:ext>
            </a:extLst>
          </p:cNvPr>
          <p:cNvSpPr/>
          <p:nvPr/>
        </p:nvSpPr>
        <p:spPr>
          <a:xfrm rot="2826053">
            <a:off x="3285226" y="3303968"/>
            <a:ext cx="1299168" cy="25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1050">
                <a:solidFill>
                  <a:schemeClr val="bg1"/>
                </a:solidFill>
              </a:rPr>
              <a:t> Fulkerson Street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AE21D1-242F-6635-9A42-1510F3574CF2}"/>
              </a:ext>
            </a:extLst>
          </p:cNvPr>
          <p:cNvSpPr/>
          <p:nvPr/>
        </p:nvSpPr>
        <p:spPr>
          <a:xfrm rot="2653643">
            <a:off x="5562833" y="5576461"/>
            <a:ext cx="1299166" cy="25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1050">
                <a:solidFill>
                  <a:schemeClr val="bg1"/>
                </a:solidFill>
              </a:rPr>
              <a:t> Fulkerson Street 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AE78A565-DBC6-4334-95C9-3AB3486E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z="2300">
                <a:latin typeface="Calibri"/>
                <a:ea typeface="MS PGothic"/>
              </a:rPr>
              <a:t>135 Fulkerson Street </a:t>
            </a:r>
            <a:br>
              <a:rPr lang="en-US" sz="2300"/>
            </a:br>
            <a:r>
              <a:rPr lang="pt-br" sz="1800" b="0" i="1">
                <a:latin typeface="Calibri"/>
                <a:ea typeface="MS PGothic"/>
              </a:rPr>
              <a:t>Uso Durante a Construção do Projeto (~ 2024 - 2030)</a:t>
            </a:r>
            <a:endParaRPr lang="en-US" b="0" i="1">
              <a:latin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753AF5A-C342-1AE5-93EE-651907C10B4C}"/>
              </a:ext>
            </a:extLst>
          </p:cNvPr>
          <p:cNvSpPr/>
          <p:nvPr/>
        </p:nvSpPr>
        <p:spPr>
          <a:xfrm rot="20228939">
            <a:off x="2834687" y="4710862"/>
            <a:ext cx="1299168" cy="25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1050">
                <a:solidFill>
                  <a:schemeClr val="bg1"/>
                </a:solidFill>
              </a:rPr>
              <a:t> Charles Street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15EB0-B80D-DAE4-2E84-68CEA260D944}"/>
              </a:ext>
            </a:extLst>
          </p:cNvPr>
          <p:cNvSpPr txBox="1"/>
          <p:nvPr/>
        </p:nvSpPr>
        <p:spPr bwMode="auto">
          <a:xfrm>
            <a:off x="753018" y="1433435"/>
            <a:ext cx="4251689" cy="470898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marL="298450" marR="231775" indent="-285750" rtl="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461009" algn="l"/>
              </a:tabLst>
            </a:pPr>
            <a:r>
              <a:rPr lang="pt-br" sz="1400" dirty="0">
                <a:latin typeface="Calibri"/>
                <a:ea typeface="Calibri"/>
                <a:cs typeface="Calibri"/>
              </a:rPr>
              <a:t>Em coordenação com os proprietários adjacentes e a Cidade de Cambridge, a </a:t>
            </a:r>
            <a:r>
              <a:rPr lang="pt-br" sz="1400" dirty="0" err="1">
                <a:latin typeface="Calibri"/>
                <a:ea typeface="Calibri"/>
                <a:cs typeface="Calibri"/>
              </a:rPr>
              <a:t>Eversource</a:t>
            </a:r>
            <a:r>
              <a:rPr lang="pt-br" sz="1400" dirty="0">
                <a:latin typeface="Calibri"/>
                <a:ea typeface="Calibri"/>
                <a:cs typeface="Calibri"/>
              </a:rPr>
              <a:t> e os empreiteiros do projeto utilizam o lote para apoiar a construção da nova subestação e linhas de transmissão elétrica. </a:t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400" spc="-1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98450" marR="231775" indent="-285750" rtl="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461009" algn="l"/>
              </a:tabLst>
            </a:pPr>
            <a:r>
              <a:rPr lang="pt-br" sz="1400" spc="-45" dirty="0">
                <a:latin typeface="Calibri"/>
                <a:ea typeface="Calibri"/>
                <a:cs typeface="Calibri"/>
              </a:rPr>
              <a:t>Edifício existente a demolir. (~Meados de 2024*)</a:t>
            </a:r>
            <a:br>
              <a:rPr lang="en-US" sz="1400" spc="-4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98450" marR="231775" indent="-285750" rtl="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461009" algn="l"/>
              </a:tabLst>
            </a:pPr>
            <a:r>
              <a:rPr lang="pt-br" sz="1400" spc="-10" dirty="0">
                <a:latin typeface="Calibri"/>
                <a:ea typeface="Calibri"/>
                <a:cs typeface="Calibri"/>
              </a:rPr>
              <a:t>Atividades de preparação do local, incluindo pedra e/ou pavimentação temporária, bem como instalação de cercas.</a:t>
            </a:r>
            <a:br>
              <a:rPr lang="en-US" sz="1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400" i="1" spc="-1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98450" marR="228600" indent="-285750" rtl="0">
              <a:spcBef>
                <a:spcPts val="605"/>
              </a:spcBef>
              <a:buFont typeface="Wingdings" panose="05000000000000000000" pitchFamily="2" charset="2"/>
              <a:buChar char="§"/>
              <a:tabLst>
                <a:tab pos="391160" algn="l"/>
              </a:tabLst>
            </a:pPr>
            <a:r>
              <a:rPr lang="pt-br" sz="1400" spc="-10" dirty="0">
                <a:latin typeface="Calibri"/>
                <a:ea typeface="Calibri"/>
                <a:cs typeface="Calibri"/>
              </a:rPr>
              <a:t>O lote destina-se a estacionamento e armazenamento de materiais e equipamentos relativos ao GCEP.  Reduzir a pressão nas ruas e estacionamentos do bairro. </a:t>
            </a:r>
            <a:br>
              <a:rPr lang="en-US" sz="1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400" spc="-1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98450" marR="228600" indent="-285750" rtl="0">
              <a:spcBef>
                <a:spcPts val="605"/>
              </a:spcBef>
              <a:buFont typeface="Wingdings" panose="05000000000000000000" pitchFamily="2" charset="2"/>
              <a:buChar char="§"/>
              <a:tabLst>
                <a:tab pos="391160" algn="l"/>
              </a:tabLst>
            </a:pPr>
            <a:r>
              <a:rPr lang="pt-br" sz="1400" spc="-10" dirty="0">
                <a:latin typeface="Calibri"/>
                <a:ea typeface="Calibri"/>
                <a:cs typeface="Calibri"/>
              </a:rPr>
              <a:t>A equipe de divulgação fornecerá atualizações aos residentes próximos e coordenará todas as entregas maiores programadas .  </a:t>
            </a:r>
            <a:endParaRPr lang="en-US" sz="1400" spc="-1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02" name="Picture 6" descr="How to Secure Construction Sites with Temporary Fence | USS">
            <a:extLst>
              <a:ext uri="{FF2B5EF4-FFF2-40B4-BE49-F238E27FC236}">
                <a16:creationId xmlns:a16="http://schemas.microsoft.com/office/drawing/2014/main" id="{34858492-F86A-9AA5-C303-F97D895949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4464" b="39847"/>
          <a:stretch/>
        </p:blipFill>
        <p:spPr bwMode="auto">
          <a:xfrm>
            <a:off x="5567374" y="1258660"/>
            <a:ext cx="3331029" cy="238925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uct Bank Cages - Default">
            <a:extLst>
              <a:ext uri="{FF2B5EF4-FFF2-40B4-BE49-F238E27FC236}">
                <a16:creationId xmlns:a16="http://schemas.microsoft.com/office/drawing/2014/main" id="{71A27759-A667-5A92-B419-31EE6ADA5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287" y="2885439"/>
            <a:ext cx="2186858" cy="1768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le of gravel in a field&#10;&#10;Description automatically generated">
            <a:extLst>
              <a:ext uri="{FF2B5EF4-FFF2-40B4-BE49-F238E27FC236}">
                <a16:creationId xmlns:a16="http://schemas.microsoft.com/office/drawing/2014/main" id="{E43F1C80-4AED-AAFA-97D9-7EBC3C6F57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94" t="13500" r="2996" b="25500"/>
          <a:stretch/>
        </p:blipFill>
        <p:spPr>
          <a:xfrm>
            <a:off x="5328352" y="5235318"/>
            <a:ext cx="1902729" cy="9420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726E1F-3BDB-5B23-5960-ABDE95E75713}"/>
              </a:ext>
            </a:extLst>
          </p:cNvPr>
          <p:cNvSpPr txBox="1"/>
          <p:nvPr/>
        </p:nvSpPr>
        <p:spPr bwMode="auto">
          <a:xfrm>
            <a:off x="5186287" y="6240995"/>
            <a:ext cx="3957713" cy="2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30" tIns="45715" rIns="91430" bIns="4571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pt-br" sz="1100" i="1" dirty="0">
                <a:solidFill>
                  <a:srgbClr val="FF0000"/>
                </a:solidFill>
              </a:rPr>
              <a:t>Fotos meramente ilustrativas – uso exato a ser coordenado  </a:t>
            </a:r>
            <a:endParaRPr lang="en-US" sz="1100" b="1" i="1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B8148A-F423-8398-FAC8-D45C598D1977}"/>
              </a:ext>
            </a:extLst>
          </p:cNvPr>
          <p:cNvSpPr txBox="1"/>
          <p:nvPr/>
        </p:nvSpPr>
        <p:spPr bwMode="auto">
          <a:xfrm>
            <a:off x="753018" y="6212802"/>
            <a:ext cx="1922301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rtlCol="0">
            <a:spAutoFit/>
          </a:bodyPr>
          <a:lstStyle/>
          <a:p>
            <a:pPr algn="l" rtl="0"/>
            <a:r>
              <a:rPr lang="pt-br" sz="1000" i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Pressupõe Aprovação do projeto EFSB. </a:t>
            </a:r>
          </a:p>
        </p:txBody>
      </p:sp>
    </p:spTree>
    <p:extLst>
      <p:ext uri="{BB962C8B-B14F-4D97-AF65-F5344CB8AC3E}">
        <p14:creationId xmlns:p14="http://schemas.microsoft.com/office/powerpoint/2010/main" val="268578270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1FB0545-3D5F-B666-7245-6955A4CF8656}"/>
              </a:ext>
            </a:extLst>
          </p:cNvPr>
          <p:cNvSpPr/>
          <p:nvPr/>
        </p:nvSpPr>
        <p:spPr>
          <a:xfrm rot="2826053">
            <a:off x="3285226" y="3303968"/>
            <a:ext cx="1299168" cy="25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1050">
                <a:solidFill>
                  <a:schemeClr val="bg1"/>
                </a:solidFill>
              </a:rPr>
              <a:t> Fulkerson Street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AE21D1-242F-6635-9A42-1510F3574CF2}"/>
              </a:ext>
            </a:extLst>
          </p:cNvPr>
          <p:cNvSpPr/>
          <p:nvPr/>
        </p:nvSpPr>
        <p:spPr>
          <a:xfrm rot="2653643">
            <a:off x="5562833" y="5576461"/>
            <a:ext cx="1299166" cy="25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1050">
                <a:solidFill>
                  <a:schemeClr val="bg1"/>
                </a:solidFill>
              </a:rPr>
              <a:t> Fulkerson Street 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AE78A565-DBC6-4334-95C9-3AB3486E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z="2300" dirty="0">
                <a:latin typeface="Calibri"/>
                <a:ea typeface="MS PGothic"/>
              </a:rPr>
              <a:t>135 </a:t>
            </a:r>
            <a:r>
              <a:rPr lang="pt-br" sz="2300" dirty="0" err="1">
                <a:latin typeface="Calibri"/>
                <a:ea typeface="MS PGothic"/>
              </a:rPr>
              <a:t>Fulkerson</a:t>
            </a:r>
            <a:r>
              <a:rPr lang="pt-br" sz="2300" dirty="0">
                <a:latin typeface="Calibri"/>
                <a:ea typeface="MS PGothic"/>
              </a:rPr>
              <a:t> Street </a:t>
            </a:r>
            <a:br>
              <a:rPr lang="en-US" sz="2300" dirty="0">
                <a:latin typeface="Calibri"/>
                <a:ea typeface="MS PGothic"/>
              </a:rPr>
            </a:br>
            <a:r>
              <a:rPr lang="pt-br" sz="1800" b="0" i="1" dirty="0">
                <a:latin typeface="Calibri"/>
                <a:ea typeface="MS PGothic"/>
              </a:rPr>
              <a:t>Processo Municipal para Uso do Lote </a:t>
            </a:r>
            <a:r>
              <a:rPr lang="pt-br" sz="1800" dirty="0">
                <a:latin typeface="Calibri"/>
                <a:ea typeface="MS PGothic"/>
              </a:rPr>
              <a:t> </a:t>
            </a:r>
            <a:endParaRPr lang="en-US" sz="1800" dirty="0">
              <a:latin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753AF5A-C342-1AE5-93EE-651907C10B4C}"/>
              </a:ext>
            </a:extLst>
          </p:cNvPr>
          <p:cNvSpPr/>
          <p:nvPr/>
        </p:nvSpPr>
        <p:spPr>
          <a:xfrm rot="20228939">
            <a:off x="2834687" y="4710862"/>
            <a:ext cx="1299168" cy="25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1050">
                <a:solidFill>
                  <a:schemeClr val="bg1"/>
                </a:solidFill>
              </a:rPr>
              <a:t> Charles Street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9022A4-663B-CAC4-AA45-57FE76E187A7}"/>
              </a:ext>
            </a:extLst>
          </p:cNvPr>
          <p:cNvSpPr txBox="1"/>
          <p:nvPr/>
        </p:nvSpPr>
        <p:spPr bwMode="auto">
          <a:xfrm>
            <a:off x="3698420" y="1717780"/>
            <a:ext cx="4855045" cy="370870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98450" marR="231775" indent="-285750" rtl="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461009" algn="l"/>
              </a:tabLst>
            </a:pPr>
            <a:r>
              <a:rPr lang="pt-br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cidade</a:t>
            </a:r>
            <a:r>
              <a:rPr lang="pt-br" sz="15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comprará</a:t>
            </a:r>
            <a:r>
              <a:rPr lang="pt-br" sz="15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propriedade </a:t>
            </a:r>
            <a:r>
              <a:rPr lang="pt-br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após</a:t>
            </a:r>
            <a:r>
              <a:rPr lang="pt-br" sz="15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aprovação</a:t>
            </a:r>
            <a:r>
              <a:rPr lang="pt-br" sz="1500" spc="-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projeto EFSB </a:t>
            </a:r>
            <a:r>
              <a:rPr lang="pt-br" sz="1500" spc="-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i="1" spc="-1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(previsto para o </a:t>
            </a:r>
            <a:r>
              <a:rPr lang="pt-br" sz="15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3º trimestre de</a:t>
            </a:r>
            <a:r>
              <a:rPr lang="pt-br" sz="1500" i="1" spc="-5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 </a:t>
            </a:r>
            <a:r>
              <a:rPr lang="pt-br" sz="1500" i="1" spc="-2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69900" marR="231775" lvl="1" rtl="0">
              <a:spcBef>
                <a:spcPts val="600"/>
              </a:spcBef>
              <a:tabLst>
                <a:tab pos="461009" algn="l"/>
              </a:tabLst>
            </a:pPr>
            <a:endParaRPr lang="en-US" sz="1500" i="1" spc="-25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98450" marR="228600" indent="-285750" rtl="0">
              <a:spcBef>
                <a:spcPts val="605"/>
              </a:spcBef>
              <a:buFont typeface="Wingdings" panose="05000000000000000000" pitchFamily="2" charset="2"/>
              <a:buChar char="§"/>
              <a:tabLst>
                <a:tab pos="391160" algn="l"/>
              </a:tabLst>
            </a:pPr>
            <a:r>
              <a:rPr lang="pt-br" sz="1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t-br" sz="15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Eversource</a:t>
            </a:r>
            <a:r>
              <a:rPr lang="pt-br" sz="1500" spc="-3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irá</a:t>
            </a:r>
            <a:r>
              <a:rPr lang="pt-br" sz="1500" spc="-1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usar a </a:t>
            </a:r>
            <a:r>
              <a:rPr lang="pt-br" sz="1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propriedade durante a construção ativa </a:t>
            </a:r>
            <a:r>
              <a:rPr lang="pt-br" sz="1500" spc="-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</a:t>
            </a:r>
            <a:r>
              <a:rPr lang="pt-br" sz="1500" spc="-1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demolição,</a:t>
            </a:r>
            <a:r>
              <a:rPr lang="pt-br" sz="1500" spc="-1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spc="-1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estacionamento, </a:t>
            </a:r>
            <a:r>
              <a:rPr lang="pt-br" sz="1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etc.</a:t>
            </a:r>
            <a:r>
              <a:rPr lang="pt-br" sz="1500" spc="-4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demolirá o edifício no local.</a:t>
            </a:r>
            <a:br>
              <a:rPr lang="en-US" sz="1500" spc="-4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500" spc="-45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98450" marR="228600" indent="-285750" rtl="0">
              <a:spcBef>
                <a:spcPts val="605"/>
              </a:spcBef>
              <a:buFont typeface="Wingdings" panose="05000000000000000000" pitchFamily="2" charset="2"/>
              <a:buChar char="§"/>
              <a:tabLst>
                <a:tab pos="391160" algn="l"/>
              </a:tabLst>
            </a:pPr>
            <a:r>
              <a:rPr lang="pt-br" sz="15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cidade inicia processo comunitário para determinar o uso futuro de parcelas (</a:t>
            </a:r>
            <a:r>
              <a:rPr lang="pt-br" sz="1500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previsto para o 2º trimestre de 2029</a:t>
            </a:r>
            <a:r>
              <a:rPr lang="pt-br" sz="15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98450" marR="228600" indent="-285750" rtl="0">
              <a:spcBef>
                <a:spcPts val="605"/>
              </a:spcBef>
              <a:buFont typeface="Wingdings" panose="05000000000000000000" pitchFamily="2" charset="2"/>
              <a:buChar char="§"/>
              <a:tabLst>
                <a:tab pos="391160" algn="l"/>
              </a:tabLst>
            </a:pPr>
            <a:endParaRPr lang="en-US" sz="1500" i="1" spc="-1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98450" marR="228600" indent="-285750" rtl="0">
              <a:spcBef>
                <a:spcPts val="605"/>
              </a:spcBef>
              <a:buFont typeface="Wingdings" panose="05000000000000000000" pitchFamily="2" charset="2"/>
              <a:buChar char="§"/>
              <a:tabLst>
                <a:tab pos="391160" algn="l"/>
              </a:tabLst>
            </a:pPr>
            <a:r>
              <a:rPr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Após</a:t>
            </a:r>
            <a:r>
              <a:rPr sz="15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conclusão</a:t>
            </a:r>
            <a:r>
              <a:rPr sz="15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subestação</a:t>
            </a:r>
            <a:r>
              <a:rPr sz="1500" dirty="0">
                <a:latin typeface="Calibri" panose="020F0502020204030204" pitchFamily="34" charset="0"/>
                <a:cs typeface="Calibri" panose="020F0502020204030204" pitchFamily="34" charset="0"/>
              </a:rPr>
              <a:t> e a </a:t>
            </a:r>
            <a:r>
              <a:rPr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energização</a:t>
            </a:r>
            <a:r>
              <a:rPr sz="1500" dirty="0">
                <a:latin typeface="Calibri" panose="020F0502020204030204" pitchFamily="34" charset="0"/>
                <a:cs typeface="Calibri" panose="020F0502020204030204" pitchFamily="34" charset="0"/>
              </a:rPr>
              <a:t> das </a:t>
            </a:r>
            <a:r>
              <a:rPr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linhas</a:t>
            </a:r>
            <a:r>
              <a:rPr sz="15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transmissão</a:t>
            </a:r>
            <a:r>
              <a:rPr sz="1500" dirty="0">
                <a:latin typeface="Calibri" panose="020F0502020204030204" pitchFamily="34" charset="0"/>
                <a:cs typeface="Calibri" panose="020F0502020204030204" pitchFamily="34" charset="0"/>
              </a:rPr>
              <a:t>, o </a:t>
            </a:r>
            <a:r>
              <a:rPr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lote</a:t>
            </a:r>
            <a:r>
              <a:rPr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estaria</a:t>
            </a:r>
            <a:r>
              <a:rPr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disponível</a:t>
            </a:r>
            <a:r>
              <a:rPr sz="1500" dirty="0"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uso</a:t>
            </a:r>
            <a:r>
              <a:rPr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dirty="0" err="1">
                <a:latin typeface="Calibri" panose="020F0502020204030204" pitchFamily="34" charset="0"/>
                <a:cs typeface="Calibri" panose="020F0502020204030204" pitchFamily="34" charset="0"/>
              </a:rPr>
              <a:t>público</a:t>
            </a:r>
            <a:r>
              <a:rPr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i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sz="15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previsto</a:t>
            </a:r>
            <a:r>
              <a:rPr lang="pt-br" sz="1500" i="1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i="1" dirty="0">
                <a:latin typeface="Calibri" panose="020F0502020204030204" pitchFamily="34" charset="0"/>
                <a:cs typeface="Calibri" panose="020F0502020204030204" pitchFamily="34" charset="0"/>
              </a:rPr>
              <a:t>para o 4º </a:t>
            </a:r>
            <a:r>
              <a:rPr sz="1500" i="1" dirty="0" err="1">
                <a:latin typeface="Calibri" panose="020F0502020204030204" pitchFamily="34" charset="0"/>
                <a:cs typeface="Calibri" panose="020F0502020204030204" pitchFamily="34" charset="0"/>
              </a:rPr>
              <a:t>trimestre</a:t>
            </a:r>
            <a:r>
              <a:rPr sz="1500" i="1" dirty="0">
                <a:latin typeface="Calibri" panose="020F0502020204030204" pitchFamily="34" charset="0"/>
                <a:cs typeface="Calibri" panose="020F0502020204030204" pitchFamily="34" charset="0"/>
              </a:rPr>
              <a:t> de 2030)</a:t>
            </a:r>
          </a:p>
        </p:txBody>
      </p:sp>
      <p:pic>
        <p:nvPicPr>
          <p:cNvPr id="3074" name="Picture 2" descr="City Seal of Cambridge">
            <a:extLst>
              <a:ext uri="{FF2B5EF4-FFF2-40B4-BE49-F238E27FC236}">
                <a16:creationId xmlns:a16="http://schemas.microsoft.com/office/drawing/2014/main" id="{E1030AE8-562D-5EA0-0F8B-5BB911793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68" y="1785678"/>
            <a:ext cx="22098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A49A67-FE7E-C0AD-D924-F34181153615}"/>
              </a:ext>
            </a:extLst>
          </p:cNvPr>
          <p:cNvSpPr txBox="1"/>
          <p:nvPr/>
        </p:nvSpPr>
        <p:spPr bwMode="auto">
          <a:xfrm>
            <a:off x="1121981" y="4276076"/>
            <a:ext cx="1705896" cy="33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rtlCol="0" anchor="t">
            <a:spAutoFit/>
          </a:bodyPr>
          <a:lstStyle/>
          <a:p>
            <a:pPr algn="l" rtl="0"/>
            <a:r>
              <a:rPr lang="pt-br" sz="1600" b="1"/>
              <a:t>Cidade de Cambridge</a:t>
            </a:r>
          </a:p>
        </p:txBody>
      </p:sp>
    </p:spTree>
    <p:extLst>
      <p:ext uri="{BB962C8B-B14F-4D97-AF65-F5344CB8AC3E}">
        <p14:creationId xmlns:p14="http://schemas.microsoft.com/office/powerpoint/2010/main" val="263388371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1FB0545-3D5F-B666-7245-6955A4CF8656}"/>
              </a:ext>
            </a:extLst>
          </p:cNvPr>
          <p:cNvSpPr/>
          <p:nvPr/>
        </p:nvSpPr>
        <p:spPr>
          <a:xfrm rot="2826053">
            <a:off x="3285226" y="3303968"/>
            <a:ext cx="1299168" cy="25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1050">
                <a:solidFill>
                  <a:schemeClr val="bg1"/>
                </a:solidFill>
              </a:rPr>
              <a:t> Fulkerson Street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AE21D1-242F-6635-9A42-1510F3574CF2}"/>
              </a:ext>
            </a:extLst>
          </p:cNvPr>
          <p:cNvSpPr/>
          <p:nvPr/>
        </p:nvSpPr>
        <p:spPr>
          <a:xfrm rot="2653643">
            <a:off x="5562833" y="5576461"/>
            <a:ext cx="1299166" cy="25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1050">
                <a:solidFill>
                  <a:schemeClr val="bg1"/>
                </a:solidFill>
              </a:rPr>
              <a:t> Fulkerson Street 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AE78A565-DBC6-4334-95C9-3AB3486E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z="2300">
                <a:latin typeface="Calibri"/>
                <a:ea typeface="MS PGothic"/>
              </a:rPr>
              <a:t>135 Fulkerson Street </a:t>
            </a:r>
            <a:br>
              <a:rPr lang="en-US" sz="2300">
                <a:latin typeface="Calibri"/>
                <a:ea typeface="MS PGothic"/>
              </a:rPr>
            </a:br>
            <a:r>
              <a:rPr lang="pt-br" sz="1800" b="0" i="1">
                <a:latin typeface="Calibri"/>
                <a:ea typeface="MS PGothic"/>
              </a:rPr>
              <a:t>Utilização Futura do Lote – Processo de Envolvimento Comunitário</a:t>
            </a:r>
            <a:endParaRPr lang="en-US" sz="1800">
              <a:latin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753AF5A-C342-1AE5-93EE-651907C10B4C}"/>
              </a:ext>
            </a:extLst>
          </p:cNvPr>
          <p:cNvSpPr/>
          <p:nvPr/>
        </p:nvSpPr>
        <p:spPr>
          <a:xfrm rot="20228939">
            <a:off x="2834687" y="4710862"/>
            <a:ext cx="1299168" cy="25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1050">
                <a:solidFill>
                  <a:schemeClr val="bg1"/>
                </a:solidFill>
              </a:rPr>
              <a:t> Charles Street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9022A4-663B-CAC4-AA45-57FE76E187A7}"/>
              </a:ext>
            </a:extLst>
          </p:cNvPr>
          <p:cNvSpPr txBox="1"/>
          <p:nvPr/>
        </p:nvSpPr>
        <p:spPr bwMode="auto">
          <a:xfrm>
            <a:off x="3934810" y="1717780"/>
            <a:ext cx="4618655" cy="32624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98450" marR="231775" indent="-285750" rtl="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461009" algn="l"/>
              </a:tabLst>
            </a:pPr>
            <a:r>
              <a:rPr sz="1500" dirty="0"/>
              <a:t>A </a:t>
            </a:r>
            <a:r>
              <a:rPr sz="1500" dirty="0" err="1"/>
              <a:t>cidade</a:t>
            </a:r>
            <a:r>
              <a:rPr sz="1500" dirty="0"/>
              <a:t> </a:t>
            </a:r>
            <a:r>
              <a:rPr lang="pt-br" sz="15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está  empenhada em utilizar o lote para uso público. </a:t>
            </a:r>
            <a:endParaRPr lang="en-US" sz="1500" i="1" spc="-25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98450" marR="228600" indent="-285750" rtl="0">
              <a:spcBef>
                <a:spcPts val="605"/>
              </a:spcBef>
              <a:buFont typeface="Wingdings" panose="05000000000000000000" pitchFamily="2" charset="2"/>
              <a:buChar char="§"/>
              <a:tabLst>
                <a:tab pos="391160" algn="l"/>
              </a:tabLst>
            </a:pPr>
            <a:r>
              <a:rPr lang="pt-br" sz="1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Valorizamos a contribuição da comunidade na determinação da utilização dos lotes. </a:t>
            </a:r>
          </a:p>
          <a:p>
            <a:pPr marL="298450" marR="228600" indent="-285750" rtl="0">
              <a:spcBef>
                <a:spcPts val="605"/>
              </a:spcBef>
              <a:buFont typeface="Wingdings" panose="05000000000000000000" pitchFamily="2" charset="2"/>
              <a:buChar char="§"/>
              <a:tabLst>
                <a:tab pos="391160" algn="l"/>
              </a:tabLst>
            </a:pPr>
            <a:r>
              <a:rPr lang="pt-br" sz="1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Ouvimos pedidos de habitação e espaços abertos, mas haverá inúmeras oportunidades para contribuições adicionais por parte da comunidade. </a:t>
            </a:r>
          </a:p>
          <a:p>
            <a:pPr marL="755650" marR="228600" lvl="1" indent="-285750" rtl="0">
              <a:spcBef>
                <a:spcPts val="605"/>
              </a:spcBef>
              <a:buFont typeface="Wingdings" panose="05000000000000000000" pitchFamily="2" charset="2"/>
              <a:buChar char="§"/>
              <a:tabLst>
                <a:tab pos="391160" algn="l"/>
              </a:tabLst>
            </a:pPr>
            <a:r>
              <a:rPr lang="pt-br" sz="1500" spc="-4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Processo de envolvimento da comunidade terá início em 2029. </a:t>
            </a:r>
          </a:p>
          <a:p>
            <a:pPr marL="298450" marR="228600" indent="-285750" rtl="0">
              <a:spcBef>
                <a:spcPts val="605"/>
              </a:spcBef>
              <a:buFont typeface="Wingdings" panose="05000000000000000000" pitchFamily="2" charset="2"/>
              <a:buChar char="§"/>
              <a:tabLst>
                <a:tab pos="391160" algn="l"/>
              </a:tabLst>
            </a:pPr>
            <a:r>
              <a:rPr lang="pt-br" sz="15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Participe do processo - diga-nos o que você pensa!</a:t>
            </a:r>
            <a:endParaRPr lang="en-US" sz="1500" i="1" spc="-1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228600" rtl="0">
              <a:spcBef>
                <a:spcPts val="605"/>
              </a:spcBef>
              <a:tabLst>
                <a:tab pos="391160" algn="l"/>
              </a:tabLst>
            </a:pPr>
            <a:endParaRPr lang="en-US" sz="1600" i="1" spc="-1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6" name="Picture 4" descr="FCSD3 Seeks Public Input - Florence County School District Three">
            <a:extLst>
              <a:ext uri="{FF2B5EF4-FFF2-40B4-BE49-F238E27FC236}">
                <a16:creationId xmlns:a16="http://schemas.microsoft.com/office/drawing/2014/main" id="{7FBCC412-285B-B055-8147-7E55F9BA3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61" y="2161165"/>
            <a:ext cx="2498660" cy="237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22690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Eversource Energy PPT Them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rgbClr val="FFFFCC"/>
        </a:solidFill>
        <a:ln w="9525">
          <a:solidFill>
            <a:schemeClr val="tx1"/>
          </a:solidFill>
          <a:miter lim="800000"/>
          <a:headEnd/>
          <a:tailEnd/>
        </a:ln>
        <a:effectLst/>
      </a:spPr>
      <a:bodyPr wrap="square" lIns="91430" tIns="45715" rIns="91430" bIns="45715">
        <a:spAutoFit/>
      </a:bodyPr>
      <a:lstStyle>
        <a:defPPr algn="l">
          <a:defRPr sz="1200" b="1" u="sng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versource Energy PPT Theme" id="{E07162BC-424A-475F-B52F-E7D4222B835A}" vid="{B7E2B94A-506A-4014-AE3C-97C295AA85B3}"/>
    </a:ext>
  </a:extLst>
</a:theme>
</file>

<file path=ppt/theme/theme2.xml><?xml version="1.0" encoding="utf-8"?>
<a:theme xmlns:a="http://schemas.openxmlformats.org/drawingml/2006/main" name="4_NSTAR_Top_Blue-Red">
  <a:themeElements>
    <a:clrScheme name="4_NSTAR_Top_Blue-Re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NSTAR_Top_Blue-Red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4_NSTAR_Top_Blue-Re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NSTAR_Top_Blue-Re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NSTAR_Top_Blue-Red">
  <a:themeElements>
    <a:clrScheme name="4_NSTAR_Top_Blue-Re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NSTAR_Top_Blue-Red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4_NSTAR_Top_Blue-Re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NSTAR_Top_Blue-Re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NSTAR_Top_Blue-Red">
  <a:themeElements>
    <a:clrScheme name="4_NSTAR_Top_Blue-Re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NSTAR_Top_Blue-Red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4_NSTAR_Top_Blue-Re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NSTAR_Top_Blue-Re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Eversource Energy PPT Them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rgbClr val="FFFFCC"/>
        </a:solidFill>
        <a:ln w="9525">
          <a:solidFill>
            <a:schemeClr val="tx1"/>
          </a:solidFill>
          <a:miter lim="800000"/>
          <a:headEnd/>
          <a:tailEnd/>
        </a:ln>
        <a:effectLst/>
      </a:spPr>
      <a:bodyPr wrap="square" lIns="91430" tIns="45715" rIns="91430" bIns="45715">
        <a:spAutoFit/>
      </a:bodyPr>
      <a:lstStyle>
        <a:defPPr algn="l">
          <a:defRPr sz="1200" b="1" u="sng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versource Energy PPT Theme" id="{E07162BC-424A-475F-B52F-E7D4222B835A}" vid="{B7E2B94A-506A-4014-AE3C-97C295AA85B3}"/>
    </a:ext>
  </a:extLst>
</a:theme>
</file>

<file path=ppt/theme/theme6.xml><?xml version="1.0" encoding="utf-8"?>
<a:theme xmlns:a="http://schemas.openxmlformats.org/drawingml/2006/main" name="7_NSTAR_Top_Blue-Red">
  <a:themeElements>
    <a:clrScheme name="4_NSTAR_Top_Blue-Re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NSTAR_Top_Blue-Red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4_NSTAR_Top_Blue-Re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NSTAR_Top_Blue-Re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5D8E7F3901BA4198A78AEA6BCADB18" ma:contentTypeVersion="22" ma:contentTypeDescription="Create a new document." ma:contentTypeScope="" ma:versionID="fbf85d6935fad62df4b0fdc695243b8b">
  <xsd:schema xmlns:xsd="http://www.w3.org/2001/XMLSchema" xmlns:xs="http://www.w3.org/2001/XMLSchema" xmlns:p="http://schemas.microsoft.com/office/2006/metadata/properties" xmlns:ns1="http://schemas.microsoft.com/sharepoint/v3" xmlns:ns2="3f57c029-4172-4978-beea-5d0a807b1866" xmlns:ns3="c01bed9e-86f4-4c87-9749-8c9a947310be" xmlns:ns4="63d31250-ea00-458f-94f6-af4a64f37f97" targetNamespace="http://schemas.microsoft.com/office/2006/metadata/properties" ma:root="true" ma:fieldsID="cb02c6f071ff1ca523e6637975397d05" ns1:_="" ns2:_="" ns3:_="" ns4:_="">
    <xsd:import namespace="http://schemas.microsoft.com/sharepoint/v3"/>
    <xsd:import namespace="3f57c029-4172-4978-beea-5d0a807b1866"/>
    <xsd:import namespace="c01bed9e-86f4-4c87-9749-8c9a947310be"/>
    <xsd:import namespace="63d31250-ea00-458f-94f6-af4a64f37f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_Flow_SignoffStatu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KeyInitiative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c029-4172-4978-beea-5d0a807b18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KeyInitiatives" ma:index="24" nillable="true" ma:displayName="Category" ma:format="Dropdown" ma:internalName="KeyInitiatives">
      <xsd:simpleType>
        <xsd:restriction base="dms:Choice">
          <xsd:enumeration value="Key Initiative"/>
          <xsd:enumeration value="Process/Protocol"/>
          <xsd:enumeration value="Collateral"/>
          <xsd:enumeration value="Admin"/>
          <xsd:enumeration value="Reports"/>
          <xsd:enumeration value="Misc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8c73404c-21bf-4c61-9cc0-b139490ad1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bed9e-86f4-4c87-9749-8c9a94731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d31250-ea00-458f-94f6-af4a64f37f97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2a826536-7231-4b8f-8304-7273a92c3413}" ma:internalName="TaxCatchAll" ma:showField="CatchAllData" ma:web="c01bed9e-86f4-4c87-9749-8c9a94731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63d31250-ea00-458f-94f6-af4a64f37f97" xsi:nil="true"/>
    <_Flow_SignoffStatus xmlns="3f57c029-4172-4978-beea-5d0a807b1866" xsi:nil="true"/>
    <_ip_UnifiedCompliancePolicyProperties xmlns="http://schemas.microsoft.com/sharepoint/v3" xsi:nil="true"/>
    <lcf76f155ced4ddcb4097134ff3c332f xmlns="3f57c029-4172-4978-beea-5d0a807b1866">
      <Terms xmlns="http://schemas.microsoft.com/office/infopath/2007/PartnerControls"/>
    </lcf76f155ced4ddcb4097134ff3c332f>
    <KeyInitiatives xmlns="3f57c029-4172-4978-beea-5d0a807b1866" xsi:nil="true"/>
  </documentManagement>
</p:properties>
</file>

<file path=customXml/itemProps1.xml><?xml version="1.0" encoding="utf-8"?>
<ds:datastoreItem xmlns:ds="http://schemas.openxmlformats.org/officeDocument/2006/customXml" ds:itemID="{82ED0E99-5ADC-4AE8-80D4-9606493B614D}">
  <ds:schemaRefs>
    <ds:schemaRef ds:uri="3f57c029-4172-4978-beea-5d0a807b1866"/>
    <ds:schemaRef ds:uri="63d31250-ea00-458f-94f6-af4a64f37f97"/>
    <ds:schemaRef ds:uri="c01bed9e-86f4-4c87-9749-8c9a947310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70AF33A-D199-4D65-B271-C12E700E9F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7BBC94-B2B1-44B9-A55E-EA7C043E1F1D}">
  <ds:schemaRefs>
    <ds:schemaRef ds:uri="3f57c029-4172-4978-beea-5d0a807b1866"/>
    <ds:schemaRef ds:uri="63d31250-ea00-458f-94f6-af4a64f37f97"/>
    <ds:schemaRef ds:uri="c01bed9e-86f4-4c87-9749-8c9a947310b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Eversource Energy PPT Theme</Template>
  <TotalTime>135</TotalTime>
  <Words>1088</Words>
  <Application>Microsoft Macintosh PowerPoint</Application>
  <PresentationFormat>On-screen Show (4:3)</PresentationFormat>
  <Paragraphs>131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Calibri</vt:lpstr>
      <vt:lpstr>Franklin Gothic Book</vt:lpstr>
      <vt:lpstr>Franklin Gothic Demi</vt:lpstr>
      <vt:lpstr>Times New Roman</vt:lpstr>
      <vt:lpstr>Trebuchet MS</vt:lpstr>
      <vt:lpstr>Verdana</vt:lpstr>
      <vt:lpstr>Wingdings</vt:lpstr>
      <vt:lpstr>Eversource Energy PPT Theme</vt:lpstr>
      <vt:lpstr>4_NSTAR_Top_Blue-Red</vt:lpstr>
      <vt:lpstr>5_NSTAR_Top_Blue-Red</vt:lpstr>
      <vt:lpstr>6_NSTAR_Top_Blue-Red</vt:lpstr>
      <vt:lpstr>1_Eversource Energy PPT Theme</vt:lpstr>
      <vt:lpstr>7_NSTAR_Top_Blue-Red</vt:lpstr>
      <vt:lpstr>Greater Cambridge Energy Program (GCEP)   Atualização Comunitária </vt:lpstr>
      <vt:lpstr>Atualização dos Detalhes  do Programa   Proposta de Nova Estação , Novas Linhas de Transmissão</vt:lpstr>
      <vt:lpstr>Cronograma Regulatório &amp; Próximos Passos </vt:lpstr>
      <vt:lpstr>Atualização: Rota primária de Kendall Square para Union Sq. A rota híbrida S15 segue a pista RR / Corredor Grand Junction, South Street</vt:lpstr>
      <vt:lpstr>Atualização de Boston Properties</vt:lpstr>
      <vt:lpstr>História 135 Fulkerson  Compromissos Assumidos, Compromissos Cumpridos </vt:lpstr>
      <vt:lpstr>135 Fulkerson Street  Uso Durante a Construção do Projeto (~ 2024 - 2030)</vt:lpstr>
      <vt:lpstr>135 Fulkerson Street  Processo Municipal para Uso do Lote  </vt:lpstr>
      <vt:lpstr>135 Fulkerson Street  Utilização Futura do Lote – Processo de Envolvimento Comunitário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GCEP Maps</dc:title>
  <dc:creator>Eric Sacchetti</dc:creator>
  <cp:lastModifiedBy>Hitomi Fukui</cp:lastModifiedBy>
  <cp:revision>26</cp:revision>
  <dcterms:created xsi:type="dcterms:W3CDTF">2023-09-12T19:09:38Z</dcterms:created>
  <dcterms:modified xsi:type="dcterms:W3CDTF">2023-10-02T17:22:44Z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0x0101000D5D8E7F3901BA4198A78AEA6BCADB18</vt:lpwstr>
  </property>
  <property fmtid="{D5CDD505-2E9C-101B-9397-08002B2CF9AE}" pid="3" name="MediaServiceImageTags">
    <vt:lpwstr/>
  </property>
</Properties>
</file>